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56" r:id="rId2"/>
    <p:sldId id="257" r:id="rId3"/>
    <p:sldId id="258" r:id="rId4"/>
    <p:sldId id="259" r:id="rId5"/>
    <p:sldId id="260" r:id="rId6"/>
    <p:sldId id="261" r:id="rId7"/>
    <p:sldId id="262" r:id="rId8"/>
    <p:sldId id="263" r:id="rId9"/>
    <p:sldId id="265" r:id="rId10"/>
    <p:sldId id="266" r:id="rId11"/>
    <p:sldId id="264" r:id="rId12"/>
    <p:sldId id="267" r:id="rId13"/>
    <p:sldId id="269" r:id="rId14"/>
    <p:sldId id="272" r:id="rId15"/>
    <p:sldId id="270" r:id="rId16"/>
    <p:sldId id="271" r:id="rId17"/>
    <p:sldId id="273" r:id="rId18"/>
    <p:sldId id="274" r:id="rId1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500" autoAdjust="0"/>
  </p:normalViewPr>
  <p:slideViewPr>
    <p:cSldViewPr snapToGrid="0" snapToObjects="1">
      <p:cViewPr varScale="1">
        <p:scale>
          <a:sx n="52" d="100"/>
          <a:sy n="52" d="100"/>
        </p:scale>
        <p:origin x="-189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555B537-46E1-4B6D-BCF6-5F50538DEDDF}" type="datetimeFigureOut">
              <a:rPr lang="en-US"/>
              <a:pPr>
                <a:defRPr/>
              </a:pPr>
              <a:t>5/16/2014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a-IN" noProof="0" smtClean="0"/>
              <a:t>Click to edit Master text styles</a:t>
            </a:r>
          </a:p>
          <a:p>
            <a:pPr lvl="1"/>
            <a:r>
              <a:rPr lang="ta-IN" noProof="0" smtClean="0"/>
              <a:t>Second level</a:t>
            </a:r>
          </a:p>
          <a:p>
            <a:pPr lvl="2"/>
            <a:r>
              <a:rPr lang="ta-IN" noProof="0" smtClean="0"/>
              <a:t>Third level</a:t>
            </a:r>
          </a:p>
          <a:p>
            <a:pPr lvl="3"/>
            <a:r>
              <a:rPr lang="ta-IN" noProof="0" smtClean="0"/>
              <a:t>Fourth level</a:t>
            </a:r>
          </a:p>
          <a:p>
            <a:pPr lvl="4"/>
            <a:r>
              <a:rPr lang="ta-IN"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08657A91-ACD9-49F5-96F5-8A49D0243D5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ta-IN" b="1" smtClean="0">
                <a:ea typeface="Latha"/>
              </a:rPr>
              <a:t>Za postavljanje dijagnoze sindroma policističnih jajnika u odrasloj dobi u većini zemalja svijeta koristi se Rotterdamski kriterij koji navodi da su za postavljanje dijagnoze PCOS potrebna dva od ovdje navedena tri parametra: oligoovulacija, hiperandrogenizam i ultrazvučni nalaz policističnih jajnika, a nakon isključenja bolesti koje se slično manifestiraju. </a:t>
            </a:r>
            <a:endParaRPr lang="en-US"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00113F-B8CE-415B-91AA-5FAEE48EF795}" type="slidenum">
              <a:rPr lang="en-US"/>
              <a:pPr fontAlgn="base">
                <a:spcBef>
                  <a:spcPct val="0"/>
                </a:spcBef>
                <a:spcAft>
                  <a:spcPct val="0"/>
                </a:spcAft>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ta-IN" dirty="0" smtClean="0">
                <a:ea typeface="Latha"/>
              </a:rPr>
              <a:t>Dakle, da je za postavljanje dijagnoze PCOS u adolescentica osim neredovitih ciklusa nužan i </a:t>
            </a:r>
            <a:r>
              <a:rPr lang="ta-IN" dirty="0" smtClean="0">
                <a:ea typeface="Latha"/>
              </a:rPr>
              <a:t>hiperandrogenizam</a:t>
            </a:r>
            <a:endParaRPr lang="en-US" dirty="0" smtClean="0"/>
          </a:p>
          <a:p>
            <a:pPr>
              <a:spcBef>
                <a:spcPct val="0"/>
              </a:spcBef>
            </a:pPr>
            <a:endParaRPr lang="en-US" dirty="0"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29E71D-3C08-4099-B16B-9C32DC0660BD}" type="slidenum">
              <a:rPr lang="en-US"/>
              <a:pPr fontAlgn="base">
                <a:spcBef>
                  <a:spcPct val="0"/>
                </a:spcBef>
                <a:spcAft>
                  <a:spcPct val="0"/>
                </a:spcAft>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ta-IN" smtClean="0">
                <a:ea typeface="Latha"/>
              </a:rPr>
              <a:t>U adolescentica se ultrazvučna pretraga uobičajeno izvodi abdominalnom sondom koja ima manju pouzdanost od vaginalne. Dodatno, u adolescentica se često normalan nalaz muticističnih jajnika zamjenjuje s policističnima</a:t>
            </a:r>
            <a:r>
              <a:rPr lang="en-US" smtClean="0"/>
              <a:t>. </a:t>
            </a:r>
            <a:endParaRPr lang="ta-IN" smtClean="0">
              <a:ea typeface="Latha"/>
            </a:endParaRPr>
          </a:p>
          <a:p>
            <a:pPr>
              <a:spcBef>
                <a:spcPct val="0"/>
              </a:spcBef>
            </a:pPr>
            <a:r>
              <a:rPr lang="ta-IN" smtClean="0">
                <a:ea typeface="Latha"/>
              </a:rPr>
              <a:t>Stoga se za postavljanje UZV dijagnoze u adolescentica koristi određivanje volumena koje mora biti veće od 10 ml uz postojanje perifernog rasporeda folikula. Izolirani nalaz PCO morfologije, bez povećanog volumena nije dijagnostički kriterij PCOS u adolescentica. </a:t>
            </a:r>
          </a:p>
          <a:p>
            <a:pPr>
              <a:spcBef>
                <a:spcPct val="0"/>
              </a:spcBef>
            </a:pPr>
            <a:r>
              <a:rPr lang="ta-IN" smtClean="0">
                <a:ea typeface="Latha"/>
              </a:rPr>
              <a:t> </a:t>
            </a:r>
            <a:endParaRPr lang="en-US"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8B2DE4-A856-4A9B-B314-FC179BF8955B}" type="slidenum">
              <a:rPr lang="en-US"/>
              <a:pPr fontAlgn="base">
                <a:spcBef>
                  <a:spcPct val="0"/>
                </a:spcBef>
                <a:spcAft>
                  <a:spcPct val="0"/>
                </a:spcAft>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ta-IN" smtClean="0">
                <a:ea typeface="Latha"/>
              </a:rPr>
              <a:t>Upravo zbog svih poteškoća koje sam navela, danas se predlaže da se dijagnoza PCOS u adolescentica postavi samo onda kada su sva tri Rotterdamska kriterija potvrđena. U odredjivanju hiperandrogenizma preferiraju se biokemijski, a ne klinički parametri hiperandrognizma.  dijagnostička parametra prisutna. I</a:t>
            </a:r>
            <a:r>
              <a:rPr lang="en-US" smtClean="0"/>
              <a:t>d</a:t>
            </a:r>
            <a:r>
              <a:rPr lang="ta-IN" smtClean="0">
                <a:ea typeface="Latha"/>
              </a:rPr>
              <a:t>ijagnoza PCOS može se razmatrati, ali ne potvrditi u prisustvu hiperandrogenizma i persistentne oligomenoreje, a uz izostanak strogo definiranihultrazvučnih  kriterija za postavljanje dijagnoze PCO.Dijagnoza PCOS ne može biti potvrđena kod adolescenata s izoliranim nalazom oligomenoreje i PCOS izgleda jajnika bez hiperandrogenizma i onih koji imaju hiperandrognizam i PCOS izgled jajnika ali nemaju oligomenoreju. T</a:t>
            </a:r>
            <a:r>
              <a:rPr lang="en-US" smtClean="0"/>
              <a:t>a</a:t>
            </a:r>
            <a:r>
              <a:rPr lang="ta-IN" smtClean="0">
                <a:ea typeface="Latha"/>
              </a:rPr>
              <a:t>kvi pacijentice se moraju pratiti do odrasle dobi kada se dijagnoza mora ponovno razmatrati ukoliko simptomi perzistiraju. Takvi kod takvih pacijenata simptomi se moraju pratiti i evaluirati svakih 6-12 mjeseci. </a:t>
            </a:r>
            <a:endParaRPr lang="en-US" smtClean="0"/>
          </a:p>
          <a:p>
            <a:pPr>
              <a:spcBef>
                <a:spcPct val="0"/>
              </a:spcBef>
            </a:pPr>
            <a:r>
              <a:rPr lang="en-US" smtClean="0"/>
              <a:t> </a:t>
            </a:r>
          </a:p>
          <a:p>
            <a:pPr>
              <a:spcBef>
                <a:spcPct val="0"/>
              </a:spcBef>
            </a:pPr>
            <a:endParaRPr lang="en-US" smtClean="0"/>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CA3C43-25A4-4C01-BD3A-25F5A07BDF31}" type="slidenum">
              <a:rPr lang="en-US"/>
              <a:pPr fontAlgn="base">
                <a:spcBef>
                  <a:spcPct val="0"/>
                </a:spcBef>
                <a:spcAft>
                  <a:spcPct val="0"/>
                </a:spcAft>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ta-IN" smtClean="0">
                <a:ea typeface="Latha"/>
              </a:rPr>
              <a:t>U adolescenata kod kojih dijagnoza nije jasna simptomi se moraju pratiti i evaluacija ponavljati svakih 6-12 mjeseci. </a:t>
            </a:r>
            <a:endParaRPr lang="en-US" smtClean="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64DA03-43AB-4B0E-9120-BBDBCEAE1415}" type="slidenum">
              <a:rPr lang="en-US"/>
              <a:pPr fontAlgn="base">
                <a:spcBef>
                  <a:spcPct val="0"/>
                </a:spcBef>
                <a:spcAft>
                  <a:spcPct val="0"/>
                </a:spcAft>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ta-IN" smtClean="0">
                <a:ea typeface="Latha"/>
              </a:rPr>
              <a:t>Neki eksperti misle da je jako važno postaviti dijagnozu što prije. Drugi smatraju da je šansa da se postavi nekorektna dijagnoza PCOS u adolescentoj dobi vrlo velika, stoga je pametnije postaviti dijagnozu tamo gdje smo sigurni i tako izbjegli nepotreban stres za teenagera. Dodatno se smatra da postavljanje dijagnoze blaže forme  PCOS u dobi od 18 godina ne radi nikakvu razliku ukoliko se dijagnoza postavi s 15 godina. U blagim PCOS fenotipofima, gdje je u adoloscentnoj dobi teško postaviti dijagnozu, postoje jajsni dokazi da su kardiovaskularni i metabolički rizici znatno slabije izraženi. </a:t>
            </a:r>
            <a:endParaRPr lang="en-US" smtClean="0"/>
          </a:p>
          <a:p>
            <a:pPr>
              <a:spcBef>
                <a:spcPct val="0"/>
              </a:spcBef>
            </a:pPr>
            <a:endParaRPr lang="en-US" smtClean="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1637C9-EDF6-49F6-BE7E-4166283C0FE9}" type="slidenum">
              <a:rPr lang="en-US"/>
              <a:pPr fontAlgn="base">
                <a:spcBef>
                  <a:spcPct val="0"/>
                </a:spcBef>
                <a:spcAft>
                  <a:spcPct val="0"/>
                </a:spcAft>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ta-IN" smtClean="0">
                <a:ea typeface="Latha"/>
              </a:rPr>
              <a:t>Kada se jednom postavi dijagnoza PCOS adolescentice se moraju skrinirati na metabolički sindrom: dakle mora ima se izmjeriti krvni tlak, izmejriti opseg struka, odrediti glukoza, i inzulin te lipidi. Iako nije dio definicije POS metabolička disfunkcija važan je rizik PCOS i može se manifestirati u ranoj dobi. </a:t>
            </a:r>
            <a:endParaRPr lang="en-US" smtClean="0"/>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10E3C0-F852-4D9B-BD9B-5A8A912AAB1E}" type="slidenum">
              <a:rPr lang="en-US"/>
              <a:pPr fontAlgn="base">
                <a:spcBef>
                  <a:spcPct val="0"/>
                </a:spcBef>
                <a:spcAft>
                  <a:spcPct val="0"/>
                </a:spcAft>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ta-IN" smtClean="0">
                <a:ea typeface="Latha"/>
              </a:rPr>
              <a:t>Liječenje adolescenata ovisi o simptomima i metaboličkim rizicima. Liječenje treba započeti odmah po postavljanju dijagnoze kako bi se smanjili simptomi te dugotrajni rizici. Za one pretile potrebna je dijeta i tjelovježba, mada se kontrola prehrane i tjelovježba preporuča kod svih PCOS pacijentica neovisno o tjelsnoj težini. Oralni hormonski kontraceptivi s antiandrogenim gestagenima stoje u prvoj liniji liječenja s obzirom da reguliraju ciklus, liječe akne i hirzutizam te preveniraju rast novih dlaka. Uz tu terapiju preporuča se kozmettsko liječenje hisrzutizma laserom te akni od strane dermatologa. Kod osoba s izraženim hirzutismom antiandrogeni dodaju se oralnim kontraceptivima. Uglavnom se koristi finasterid i spironolakton. Metformin je rezerviran kod osoba s inzulinskom rezistencijom te onih koji ne podnose drugo liječenje. </a:t>
            </a:r>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5F0B77-22E6-4257-BF79-0CB0809EBB19}" type="slidenum">
              <a:rPr lang="en-US"/>
              <a:pPr fontAlgn="base">
                <a:spcBef>
                  <a:spcPct val="0"/>
                </a:spcBef>
                <a:spcAft>
                  <a:spcPct val="0"/>
                </a:spcAft>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ta-IN" smtClean="0">
                <a:ea typeface="Latha"/>
              </a:rPr>
              <a:t>I na kraju nikada ne zaboravite da je psihološka pomoć i razumijevanje jedan od najvažnijih aspekata liječenja adolsecentica s PCOS čiji je doživaljaj sebe u velike ugrožen.</a:t>
            </a:r>
            <a:endParaRPr lang="en-US" smtClean="0"/>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987C8B-E3AD-483F-BE85-6A19D4DE14CE}" type="slidenum">
              <a:rPr lang="en-US"/>
              <a:pPr fontAlgn="base">
                <a:spcBef>
                  <a:spcPct val="0"/>
                </a:spcBef>
                <a:spcAft>
                  <a:spcPct val="0"/>
                </a:spcAft>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ta-IN" smtClean="0">
                <a:ea typeface="Latha"/>
              </a:rPr>
              <a:t>tijekom prijelaza iz adolescencije u odraslu dob parametri karakteristični za PCOS mogu biti normalan ili tranzitoran nalaz. Stoga prijevremeno i netočno postavljanje dijagnoze može dovesti do nepotrebnog liječenja, psihičkog stresa kod adolescentica te ugroziti kvalitetu kliničkih studija kojima je potrebna homogenosti i točnost pri postavljanju dijagnoze.  </a:t>
            </a:r>
            <a:endParaRPr lang="en-US"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761698-48EF-4BF3-A5EE-D6A9F4EC3FE5}" type="slidenum">
              <a:rPr lang="en-US"/>
              <a:pPr fontAlgn="base">
                <a:spcBef>
                  <a:spcPct val="0"/>
                </a:spcBef>
                <a:spcAft>
                  <a:spcPct val="0"/>
                </a:spcAft>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ta-IN" smtClean="0">
                <a:ea typeface="Latha"/>
              </a:rPr>
              <a:t>Kronična anovulacija koja se uglavnom prezentira kao oligomenorja ili sekundarna amenoreja je ključni element za postavljanje dijagnoze u odrasloj dob. Međutim u adolescentica, kronična anovulacija i nepravilnosti menstruacijskog ciklusa su uobičajene. Računa se da 40-50% adolescentica, ginekološke dobi od 0.5-5 ima anovulatorne cikluse</a:t>
            </a:r>
          </a:p>
          <a:p>
            <a:pPr>
              <a:spcBef>
                <a:spcPct val="0"/>
              </a:spcBef>
            </a:pPr>
            <a:endParaRPr lang="ta-IN" smtClean="0">
              <a:ea typeface="Latha"/>
            </a:endParaRP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26C153-6280-43D1-9033-869C7D32F0E8}" type="slidenum">
              <a:rPr lang="en-US"/>
              <a:pPr fontAlgn="base">
                <a:spcBef>
                  <a:spcPct val="0"/>
                </a:spcBef>
                <a:spcAft>
                  <a:spcPct val="0"/>
                </a:spcAft>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ta-IN" smtClean="0">
                <a:ea typeface="Latha"/>
              </a:rPr>
              <a:t>Evidentna je progresija prema ovulatornim ciklusima zajedno sa ginekološkoj dobi. Tijekom 1 postmenarhalne godine učestalost ovulatornih ciklusa iznosi 23-35% da bi u petoj postmenarhalnoj godini iznosila 63-65%, a u 6. postmenarhalnoj godini 70-80%.</a:t>
            </a:r>
            <a:endParaRPr lang="en-US"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00BF14-E929-4A9E-931D-CA3906D791C7}" type="slidenum">
              <a:rPr lang="en-US"/>
              <a:pPr fontAlgn="base">
                <a:spcBef>
                  <a:spcPct val="0"/>
                </a:spcBef>
                <a:spcAft>
                  <a:spcPct val="0"/>
                </a:spcAft>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ta-IN" dirty="0" smtClean="0">
                <a:ea typeface="Latha"/>
              </a:rPr>
              <a:t>Uvriježeno je mišljenje da se prvih 2-3 godine nakon menarche menstruacijski ciklus koji traje 40-45 dana smatra normalnim. Međutim korektnije je smatrati ciklus od 35 dana kao gornji limit normalnim s obzirom da su prospektivne studije pokazale da 89% djevojaka koje imaju ciklus 21-34 dana imaju normalan ciklus u odrasloj dobi. Samo 66% djevojaka koje su u adolescentnoj dobi imale ciklus od 35-40 dana u odrasloj dobi razvija normalan ciklus. </a:t>
            </a:r>
            <a:endParaRPr lang="en-US" dirty="0" smtClean="0"/>
          </a:p>
          <a:p>
            <a:pPr>
              <a:spcBef>
                <a:spcPct val="0"/>
              </a:spcBef>
            </a:pPr>
            <a:endParaRPr lang="en-US" dirty="0" smtClean="0"/>
          </a:p>
          <a:p>
            <a:pPr>
              <a:spcBef>
                <a:spcPct val="0"/>
              </a:spcBef>
            </a:pPr>
            <a:endParaRPr lang="en-US" dirty="0" smtClean="0"/>
          </a:p>
          <a:p>
            <a:pPr>
              <a:spcBef>
                <a:spcPct val="0"/>
              </a:spcBef>
            </a:pPr>
            <a:endParaRPr lang="en-US" dirty="0"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13ECD1-EB00-4DFC-A049-136E1306A6F2}" type="slidenum">
              <a:rPr lang="en-US"/>
              <a:pPr fontAlgn="base">
                <a:spcBef>
                  <a:spcPct val="0"/>
                </a:spcBef>
                <a:spcAft>
                  <a:spcPct val="0"/>
                </a:spcAft>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ta-IN" smtClean="0">
                <a:ea typeface="Latha"/>
              </a:rPr>
              <a:t>S obzirom da  50% adolescentica koje imaju oligomenoreju ili sekundarnu amenoreju razvije kronične anovulatorne cikluse vežno je razlikovati one djevojke kojima će tijekom razvoja doći do progresije u ovulatorne cikluse od onih koje će nastaviti s permanentnim anovulaornim ciklusima. Iako je predloženo da se perzistencija oligomenoreje više od dvije godine od menarhe smatra kriterijem za postavljanje dijagnoze PCOS, danas se smatra, da se taj nalaz, iako sugestivan, ne smije koristiti kao izolirani kriterij za postavljanje točne dijagnoze</a:t>
            </a:r>
            <a:endParaRPr lang="en-US"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F0C134-1305-4067-90A6-1BC724307AFD}" type="slidenum">
              <a:rPr lang="en-US"/>
              <a:pPr fontAlgn="base">
                <a:spcBef>
                  <a:spcPct val="0"/>
                </a:spcBef>
                <a:spcAft>
                  <a:spcPct val="0"/>
                </a:spcAft>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ta-IN" dirty="0" smtClean="0">
                <a:ea typeface="Latha"/>
              </a:rPr>
              <a:t>Dakle, da je za postavljanje dijagnoze PCOS u adolescentica osim neredovitih ciklusa nužan i hiperandrogenizam. Jednostavno je postaviti dijagnozu kliničkog hiperandrogenizma kod postojanja izraženih akni i hirzutizma. I takav nalaz zahtijeva promtnu obradu u smislu PCOS. Međutim, ako akne ili hirzutizam postoje u blagim formama vrlo je teško postaviti dijagnozu kliničkog hiperandrogenizma. Naime više od 90% adolescentica ima blage do srednje akne </a:t>
            </a:r>
            <a:r>
              <a:rPr lang="en-US" dirty="0" smtClean="0"/>
              <a:t>–</a:t>
            </a:r>
            <a:r>
              <a:rPr lang="ta-IN" dirty="0" smtClean="0">
                <a:ea typeface="Latha"/>
              </a:rPr>
              <a:t> stoga se izolirane akne ne mogu smatrati kireterijem kliničkog hiperandrogenizma. Iako je hirzutizam pouzdaniji marker hiperandrogenizma u adolescenta, on je u toj dobi uobičajeno slabije izražen nego u odrasloj dobi s obzirom da je potrebno vrijeme da androgeni pretvore velozne dlake u terminalne. </a:t>
            </a:r>
            <a:r>
              <a:rPr lang="en-US" dirty="0" smtClean="0"/>
              <a:t> </a:t>
            </a:r>
            <a:r>
              <a:rPr lang="ta-IN" dirty="0" smtClean="0">
                <a:ea typeface="Latha"/>
              </a:rPr>
              <a:t>Da bi se kvantificirano hirzutizam potrebna je Ferriman-Galloweyera skala, a specifične, zapravo niže vrijednosti za adolescente ne postoje. </a:t>
            </a:r>
            <a:r>
              <a:rPr lang="en-US" dirty="0" smtClean="0"/>
              <a:t>23</a:t>
            </a:r>
            <a:endParaRPr lang="en-US" dirty="0" smtClean="0"/>
          </a:p>
          <a:p>
            <a:pPr>
              <a:spcBef>
                <a:spcPct val="0"/>
              </a:spcBef>
            </a:pPr>
            <a:endParaRPr lang="en-US" dirty="0" smtClean="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654BAB-7EE3-4C53-A307-20007279A748}" type="slidenum">
              <a:rPr lang="en-US"/>
              <a:pPr fontAlgn="base">
                <a:spcBef>
                  <a:spcPct val="0"/>
                </a:spcBef>
                <a:spcAft>
                  <a:spcPct val="0"/>
                </a:spcAft>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ta-IN" dirty="0" smtClean="0">
                <a:ea typeface="Latha"/>
              </a:rPr>
              <a:t>S obzirom na nisku pouzdanost kliničkog hiperandrogenizma, povišene vrijednosti androgena u cirkulaciji, dakle hiperandrogenemija, smatraju se najboljim pokazateljem povišenog stvaranja androgena u cirkulaciji. </a:t>
            </a:r>
            <a:r>
              <a:rPr lang="en-US" dirty="0" smtClean="0"/>
              <a:t> </a:t>
            </a:r>
            <a:r>
              <a:rPr lang="ta-IN" dirty="0" smtClean="0">
                <a:ea typeface="Latha"/>
              </a:rPr>
              <a:t>Međutim i tu postoje poteškoće. Naime fiziološki je da tijekom puberteta dolazi do povišenja androgena. A specifične cut-off vrijednosti androgena u cirkulaciji za adolescente uopće ne postoje. </a:t>
            </a:r>
            <a:endParaRPr lang="en-US" dirty="0"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2D864D-5F26-4EE1-94B7-EA08366D751A}" type="slidenum">
              <a:rPr lang="en-US"/>
              <a:pPr fontAlgn="base">
                <a:spcBef>
                  <a:spcPct val="0"/>
                </a:spcBef>
                <a:spcAft>
                  <a:spcPct val="0"/>
                </a:spcAft>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ta-IN" smtClean="0">
                <a:ea typeface="Latha"/>
              </a:rPr>
              <a:t>Upravo zbog toga u za određivanje ukupnog testosterona kod djece i adolescenata moraju se koristiti vrlo osjetljive metode poput ligant kromatografije i mass spektrometrije, obizrom da su se direktni eseji pokazali nepouzdanima.  Povišen ukupni T u adolescentica smatra se ukoliko je T povišen za 2 standardne devijacije od srednjih vrijednosti za esej koji se koristil. </a:t>
            </a:r>
            <a:endParaRPr lang="en-US" smtClean="0"/>
          </a:p>
          <a:p>
            <a:pPr>
              <a:spcBef>
                <a:spcPct val="0"/>
              </a:spcBef>
            </a:pPr>
            <a:r>
              <a:rPr lang="ta-IN" smtClean="0">
                <a:ea typeface="Latha"/>
              </a:rPr>
              <a:t>Iako se smatra slobodni testosteron iznad 15 ng/dl abnormalnim, večina komercijalnih testova ima slabu pouzdanost kod žena. Stoga je bolje slobodni testosteron izračunavati prema specifičnoj formuli omjerom izmedju ukupnog testosterona i SHBG. </a:t>
            </a:r>
            <a:endParaRPr lang="en-US"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BCBF4B-D598-4D03-B4CE-6113A909F833}" type="slidenum">
              <a:rPr lang="en-US"/>
              <a:pPr fontAlgn="base">
                <a:spcBef>
                  <a:spcPct val="0"/>
                </a:spcBef>
                <a:spcAft>
                  <a:spcPct val="0"/>
                </a:spcAft>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2" name="Title 1"/>
          <p:cNvSpPr>
            <a:spLocks noGrp="1"/>
          </p:cNvSpPr>
          <p:nvPr>
            <p:ph type="ctrTitle"/>
          </p:nvPr>
        </p:nvSpPr>
        <p:spPr>
          <a:xfrm>
            <a:off x="1371600" y="1859280"/>
            <a:ext cx="6400800" cy="1295400"/>
          </a:xfrm>
        </p:spPr>
        <p:txBody>
          <a:bodyPr/>
          <a:lstStyle/>
          <a:p>
            <a:r>
              <a:rPr lang="ta-IN" smtClean="0"/>
              <a:t>Click to edit Master title style</a:t>
            </a:r>
            <a:endParaRPr lang="en-US" dirty="0"/>
          </a:p>
        </p:txBody>
      </p:sp>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a-IN"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BF9737B5-FE97-4B8C-B51D-1DC9529F6754}" type="datetimeFigureOut">
              <a:rPr lang="en-US"/>
              <a:pPr>
                <a:defRPr/>
              </a:pPr>
              <a:t>5/16/2014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A7D158E-EC90-48BB-A970-FE1050CA176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fld id="{80D26F09-F795-479C-ABEE-C1A3E23DC8DD}" type="datetimeFigureOut">
              <a:rPr lang="en-US"/>
              <a:pPr>
                <a:defRPr/>
              </a:pPr>
              <a:t>5/16/2014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18122D-A60C-49CC-8D9C-D96D09B2ACE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ta-IN"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dirty="0"/>
          </a:p>
        </p:txBody>
      </p:sp>
      <p:sp>
        <p:nvSpPr>
          <p:cNvPr id="4" name="Date Placeholder 3"/>
          <p:cNvSpPr>
            <a:spLocks noGrp="1"/>
          </p:cNvSpPr>
          <p:nvPr>
            <p:ph type="dt" sz="half" idx="10"/>
          </p:nvPr>
        </p:nvSpPr>
        <p:spPr>
          <a:ln/>
        </p:spPr>
        <p:txBody>
          <a:bodyPr/>
          <a:lstStyle>
            <a:lvl1pPr>
              <a:defRPr/>
            </a:lvl1pPr>
          </a:lstStyle>
          <a:p>
            <a:pPr>
              <a:defRPr/>
            </a:pPr>
            <a:fld id="{6F9A8D31-D1A7-445B-ADAD-9B5E33951EFC}" type="datetimeFigureOut">
              <a:rPr lang="en-US"/>
              <a:pPr>
                <a:defRPr/>
              </a:pPr>
              <a:t>5/16/2014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494D19-E916-425C-90D6-768420198A9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2" name="Title 1"/>
          <p:cNvSpPr>
            <a:spLocks noGrp="1"/>
          </p:cNvSpPr>
          <p:nvPr>
            <p:ph type="title"/>
          </p:nvPr>
        </p:nvSpPr>
        <p:spPr/>
        <p:txBody>
          <a:bodyPr/>
          <a:lstStyle/>
          <a:p>
            <a:r>
              <a:rPr lang="ta-IN"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2B6B04D0-0A32-46B3-A145-F2DF81473C28}" type="datetimeFigureOut">
              <a:rPr lang="en-US"/>
              <a:pPr>
                <a:defRPr/>
              </a:pPr>
              <a:t>5/16/2014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CB46E2-F420-4559-97C3-CB94A8C23CE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pic>
        <p:nvPicPr>
          <p:cNvPr id="5"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lstStyle>
            <a:lvl1pPr algn="ctr">
              <a:defRPr sz="3600" b="0" i="0" cap="all" baseline="0"/>
            </a:lvl1pPr>
          </a:lstStyle>
          <a:p>
            <a:r>
              <a:rPr lang="ta-IN"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a-IN"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0618475F-B6A5-4DEA-B14F-9F48935BA7F9}" type="datetimeFigureOut">
              <a:rPr lang="en-US"/>
              <a:pPr>
                <a:defRPr/>
              </a:pPr>
              <a:t>5/16/2014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38D1DC6-162A-409B-A628-A67AA0AB8FB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10" name="Content Placeholder 9"/>
          <p:cNvSpPr>
            <a:spLocks noGrp="1"/>
          </p:cNvSpPr>
          <p:nvPr>
            <p:ph sz="quarter" idx="13"/>
          </p:nvPr>
        </p:nvSpPr>
        <p:spPr>
          <a:xfrm>
            <a:off x="1371600" y="2438400"/>
            <a:ext cx="3124200" cy="3124200"/>
          </a:xfrm>
        </p:spPr>
        <p:txBody>
          <a:body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dirty="0"/>
          </a:p>
        </p:txBody>
      </p:sp>
      <p:sp>
        <p:nvSpPr>
          <p:cNvPr id="2" name="Title 1"/>
          <p:cNvSpPr>
            <a:spLocks noGrp="1"/>
          </p:cNvSpPr>
          <p:nvPr>
            <p:ph type="title"/>
          </p:nvPr>
        </p:nvSpPr>
        <p:spPr/>
        <p:txBody>
          <a:bodyPr/>
          <a:lstStyle/>
          <a:p>
            <a:r>
              <a:rPr lang="ta-IN" smtClean="0"/>
              <a:t>Click to edit Master title style</a:t>
            </a:r>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dirty="0"/>
          </a:p>
        </p:txBody>
      </p:sp>
      <p:sp>
        <p:nvSpPr>
          <p:cNvPr id="6" name="Date Placeholder 4"/>
          <p:cNvSpPr>
            <a:spLocks noGrp="1"/>
          </p:cNvSpPr>
          <p:nvPr>
            <p:ph type="dt" sz="half" idx="15"/>
          </p:nvPr>
        </p:nvSpPr>
        <p:spPr/>
        <p:txBody>
          <a:bodyPr/>
          <a:lstStyle>
            <a:lvl1pPr>
              <a:defRPr/>
            </a:lvl1pPr>
          </a:lstStyle>
          <a:p>
            <a:pPr>
              <a:defRPr/>
            </a:pPr>
            <a:fld id="{CE0177B4-6346-493C-A8B0-AFA0891BC3C2}" type="datetimeFigureOut">
              <a:rPr lang="en-US"/>
              <a:pPr>
                <a:defRPr/>
              </a:pPr>
              <a:t>5/16/2014</a:t>
            </a:fld>
            <a:endParaRPr lang="en-US"/>
          </a:p>
        </p:txBody>
      </p:sp>
      <p:sp>
        <p:nvSpPr>
          <p:cNvPr id="7" name="Footer Placeholder 5"/>
          <p:cNvSpPr>
            <a:spLocks noGrp="1"/>
          </p:cNvSpPr>
          <p:nvPr>
            <p:ph type="ftr" sz="quarter" idx="16"/>
          </p:nvPr>
        </p:nvSpPr>
        <p:spPr/>
        <p:txBody>
          <a:bodyPr/>
          <a:lstStyle>
            <a:lvl1pPr>
              <a:defRPr/>
            </a:lvl1pPr>
          </a:lstStyle>
          <a:p>
            <a:pPr>
              <a:defRPr/>
            </a:pPr>
            <a:endParaRPr lang="en-US"/>
          </a:p>
        </p:txBody>
      </p:sp>
      <p:sp>
        <p:nvSpPr>
          <p:cNvPr id="8" name="Slide Number Placeholder 6"/>
          <p:cNvSpPr>
            <a:spLocks noGrp="1"/>
          </p:cNvSpPr>
          <p:nvPr>
            <p:ph type="sldNum" sz="quarter" idx="17"/>
          </p:nvPr>
        </p:nvSpPr>
        <p:spPr/>
        <p:txBody>
          <a:bodyPr/>
          <a:lstStyle>
            <a:lvl1pPr>
              <a:defRPr/>
            </a:lvl1pPr>
          </a:lstStyle>
          <a:p>
            <a:pPr>
              <a:defRPr/>
            </a:pPr>
            <a:fld id="{0488F767-148E-403A-8E0C-72F07EF990A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1" descr="flourish2.png"/>
          <p:cNvPicPr>
            <a:picLocks noChangeAspect="1"/>
          </p:cNvPicPr>
          <p:nvPr/>
        </p:nvPicPr>
        <p:blipFill>
          <a:blip r:embed="rId2">
            <a:clrChange>
              <a:clrFrom>
                <a:srgbClr val="000000"/>
              </a:clrFrom>
              <a:clrTo>
                <a:srgbClr val="000000">
                  <a:alpha val="0"/>
                </a:srgbClr>
              </a:clrTo>
            </a:clrChange>
            <a:lum bright="-14000"/>
          </a:blip>
          <a:srcRect/>
          <a:stretch>
            <a:fillRect/>
          </a:stretch>
        </p:blipFill>
        <p:spPr bwMode="auto">
          <a:xfrm>
            <a:off x="0" y="1619250"/>
            <a:ext cx="9144000" cy="931863"/>
          </a:xfrm>
          <a:prstGeom prst="rect">
            <a:avLst/>
          </a:prstGeom>
          <a:noFill/>
          <a:ln w="9525">
            <a:noFill/>
            <a:miter lim="800000"/>
            <a:headEnd/>
            <a:tailEnd/>
          </a:ln>
        </p:spPr>
      </p:pic>
      <p:sp>
        <p:nvSpPr>
          <p:cNvPr id="11" name="Content Placeholder 10"/>
          <p:cNvSpPr>
            <a:spLocks noGrp="1"/>
          </p:cNvSpPr>
          <p:nvPr>
            <p:ph sz="quarter" idx="13"/>
          </p:nvPr>
        </p:nvSpPr>
        <p:spPr>
          <a:xfrm>
            <a:off x="1371600" y="2819400"/>
            <a:ext cx="3124200" cy="2743200"/>
          </a:xfrm>
        </p:spPr>
        <p:txBody>
          <a:body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dirty="0"/>
          </a:p>
        </p:txBody>
      </p:sp>
      <p:sp>
        <p:nvSpPr>
          <p:cNvPr id="2" name="Title 1"/>
          <p:cNvSpPr>
            <a:spLocks noGrp="1"/>
          </p:cNvSpPr>
          <p:nvPr>
            <p:ph type="title"/>
          </p:nvPr>
        </p:nvSpPr>
        <p:spPr/>
        <p:txBody>
          <a:bodyPr/>
          <a:lstStyle>
            <a:lvl1pPr>
              <a:defRPr/>
            </a:lvl1pPr>
          </a:lstStyle>
          <a:p>
            <a:r>
              <a:rPr lang="ta-IN"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a-IN"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a-IN" smtClean="0"/>
              <a:t>Click to edit Master text styles</a:t>
            </a:r>
          </a:p>
        </p:txBody>
      </p:sp>
      <p:sp>
        <p:nvSpPr>
          <p:cNvPr id="8" name="Date Placeholder 6"/>
          <p:cNvSpPr>
            <a:spLocks noGrp="1"/>
          </p:cNvSpPr>
          <p:nvPr>
            <p:ph type="dt" sz="half" idx="15"/>
          </p:nvPr>
        </p:nvSpPr>
        <p:spPr/>
        <p:txBody>
          <a:bodyPr/>
          <a:lstStyle>
            <a:lvl1pPr>
              <a:defRPr/>
            </a:lvl1pPr>
          </a:lstStyle>
          <a:p>
            <a:pPr>
              <a:defRPr/>
            </a:pPr>
            <a:fld id="{16C2BD31-BE05-47C8-B998-312F1171858C}" type="datetimeFigureOut">
              <a:rPr lang="en-US"/>
              <a:pPr>
                <a:defRPr/>
              </a:pPr>
              <a:t>5/16/2014</a:t>
            </a:fld>
            <a:endParaRPr lang="en-US"/>
          </a:p>
        </p:txBody>
      </p:sp>
      <p:sp>
        <p:nvSpPr>
          <p:cNvPr id="9" name="Footer Placeholder 7"/>
          <p:cNvSpPr>
            <a:spLocks noGrp="1"/>
          </p:cNvSpPr>
          <p:nvPr>
            <p:ph type="ftr" sz="quarter" idx="16"/>
          </p:nvPr>
        </p:nvSpPr>
        <p:spPr/>
        <p:txBody>
          <a:bodyPr/>
          <a:lstStyle>
            <a:lvl1pPr>
              <a:defRPr/>
            </a:lvl1pPr>
          </a:lstStyle>
          <a:p>
            <a:pPr>
              <a:defRPr/>
            </a:pPr>
            <a:endParaRPr lang="en-US"/>
          </a:p>
        </p:txBody>
      </p:sp>
      <p:sp>
        <p:nvSpPr>
          <p:cNvPr id="10" name="Slide Number Placeholder 8"/>
          <p:cNvSpPr>
            <a:spLocks noGrp="1"/>
          </p:cNvSpPr>
          <p:nvPr>
            <p:ph type="sldNum" sz="quarter" idx="17"/>
          </p:nvPr>
        </p:nvSpPr>
        <p:spPr/>
        <p:txBody>
          <a:bodyPr/>
          <a:lstStyle>
            <a:lvl1pPr>
              <a:defRPr/>
            </a:lvl1pPr>
          </a:lstStyle>
          <a:p>
            <a:pPr>
              <a:defRPr/>
            </a:pPr>
            <a:fld id="{1EFE3487-F71E-4655-97B3-CA459A0A83B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2" name="Title 1"/>
          <p:cNvSpPr>
            <a:spLocks noGrp="1"/>
          </p:cNvSpPr>
          <p:nvPr>
            <p:ph type="title"/>
          </p:nvPr>
        </p:nvSpPr>
        <p:spPr/>
        <p:txBody>
          <a:bodyPr/>
          <a:lstStyle/>
          <a:p>
            <a:r>
              <a:rPr lang="ta-IN"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D722ED91-FE03-4CDC-BAA6-BF6C75F9A23A}" type="datetimeFigureOut">
              <a:rPr lang="en-US"/>
              <a:pPr>
                <a:defRPr/>
              </a:pPr>
              <a:t>5/16/2014</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CE5E0231-5F75-4F4C-BA4F-5284355D47F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6CA65665-6773-4F6D-95C1-A297CC81248D}" type="datetimeFigureOut">
              <a:rPr lang="en-US"/>
              <a:pPr>
                <a:defRPr/>
              </a:pPr>
              <a:t>5/16/2014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D1B4F39-B2B2-46C9-8267-53E12EA6177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oAutofit/>
          </a:bodyPr>
          <a:lstStyle>
            <a:lvl1pPr algn="ctr">
              <a:defRPr sz="1700" b="1" cap="all" spc="0" baseline="0"/>
            </a:lvl1pPr>
          </a:lstStyle>
          <a:p>
            <a:r>
              <a:rPr lang="ta-IN"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a-IN" smtClean="0"/>
              <a:t>Click to edit Master text styles</a:t>
            </a:r>
          </a:p>
        </p:txBody>
      </p:sp>
      <p:sp>
        <p:nvSpPr>
          <p:cNvPr id="9" name="Content Placeholder 8"/>
          <p:cNvSpPr>
            <a:spLocks noGrp="1"/>
          </p:cNvSpPr>
          <p:nvPr>
            <p:ph sz="quarter" idx="13"/>
          </p:nvPr>
        </p:nvSpPr>
        <p:spPr>
          <a:xfrm>
            <a:off x="1371600" y="1676400"/>
            <a:ext cx="3276600" cy="3505200"/>
          </a:xfrm>
        </p:spPr>
        <p:txBody>
          <a:body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dirty="0"/>
          </a:p>
        </p:txBody>
      </p:sp>
      <p:sp>
        <p:nvSpPr>
          <p:cNvPr id="5" name="Date Placeholder 3"/>
          <p:cNvSpPr>
            <a:spLocks noGrp="1"/>
          </p:cNvSpPr>
          <p:nvPr>
            <p:ph type="dt" sz="half" idx="14"/>
          </p:nvPr>
        </p:nvSpPr>
        <p:spPr>
          <a:ln/>
        </p:spPr>
        <p:txBody>
          <a:bodyPr/>
          <a:lstStyle>
            <a:lvl1pPr>
              <a:defRPr/>
            </a:lvl1pPr>
          </a:lstStyle>
          <a:p>
            <a:pPr>
              <a:defRPr/>
            </a:pPr>
            <a:fld id="{96BA3F0E-6D94-4CB5-A6A1-CC96B9648006}" type="datetimeFigureOut">
              <a:rPr lang="en-US"/>
              <a:pPr>
                <a:defRPr/>
              </a:pPr>
              <a:t>5/16/2014</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E8AD2A34-A390-492F-BD9F-5EC9E8B17B9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Plaque 9"/>
          <p:cNvSpPr/>
          <p:nvPr/>
        </p:nvSpPr>
        <p:spPr>
          <a:xfrm>
            <a:off x="1463675" y="1847850"/>
            <a:ext cx="3089275" cy="3089275"/>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953000" y="1676400"/>
            <a:ext cx="2819400" cy="599440"/>
          </a:xfrm>
        </p:spPr>
        <p:txBody>
          <a:bodyPr>
            <a:noAutofit/>
          </a:bodyPr>
          <a:lstStyle>
            <a:lvl1pPr algn="ctr">
              <a:defRPr sz="1700" b="1" cap="all" spc="0" baseline="0"/>
            </a:lvl1pPr>
          </a:lstStyle>
          <a:p>
            <a:r>
              <a:rPr lang="ta-IN"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rtlCol="0">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a-IN" noProof="0" smtClean="0"/>
              <a:t>Drag picture to placeholder or click icon to add</a:t>
            </a:r>
            <a:endParaRPr lang="en-US" noProof="0"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a-IN"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C2C8CE7B-196C-411E-A3F6-42D86440639E}" type="datetimeFigureOut">
              <a:rPr lang="en-US"/>
              <a:pPr>
                <a:defRPr/>
              </a:pPr>
              <a:t>5/16/2014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13B787EB-1357-400B-92D2-CE86F5BE73A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window3.png"/>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ta-IN" smtClean="0"/>
              <a:t>Click to edit Master title style</a:t>
            </a:r>
            <a:endParaRPr lang="en-US" dirty="0"/>
          </a:p>
        </p:txBody>
      </p:sp>
      <p:sp>
        <p:nvSpPr>
          <p:cNvPr id="1028" name="Text Placeholder 2"/>
          <p:cNvSpPr>
            <a:spLocks noGrp="1"/>
          </p:cNvSpPr>
          <p:nvPr>
            <p:ph type="body" idx="1"/>
          </p:nvPr>
        </p:nvSpPr>
        <p:spPr bwMode="auto">
          <a:xfrm>
            <a:off x="1371600" y="2057400"/>
            <a:ext cx="64008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smtClean="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fontAlgn="auto">
              <a:spcBef>
                <a:spcPts val="0"/>
              </a:spcBef>
              <a:spcAft>
                <a:spcPts val="0"/>
              </a:spcAft>
              <a:defRPr sz="1100" baseline="0" smtClean="0">
                <a:solidFill>
                  <a:schemeClr val="accent1">
                    <a:lumMod val="60000"/>
                    <a:lumOff val="40000"/>
                  </a:schemeClr>
                </a:solidFill>
                <a:latin typeface="+mn-lt"/>
              </a:defRPr>
            </a:lvl1pPr>
          </a:lstStyle>
          <a:p>
            <a:pPr>
              <a:defRPr/>
            </a:pPr>
            <a:fld id="{05117503-A386-45A8-A7C8-14BC3D859B93}" type="datetimeFigureOut">
              <a:rPr lang="en-US"/>
              <a:pPr>
                <a:defRPr/>
              </a:pPr>
              <a:t>5/16/2014</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fontAlgn="auto">
              <a:spcBef>
                <a:spcPts val="0"/>
              </a:spcBef>
              <a:spcAft>
                <a:spcPts val="0"/>
              </a:spcAft>
              <a:defRPr sz="1100" baseline="0">
                <a:solidFill>
                  <a:schemeClr val="accent1">
                    <a:lumMod val="60000"/>
                    <a:lumOff val="40000"/>
                  </a:schemeClr>
                </a:solidFill>
                <a:latin typeface="+mn-lt"/>
              </a:defRPr>
            </a:lvl1pPr>
          </a:lstStyle>
          <a:p>
            <a:pPr>
              <a:defRPr/>
            </a:pPr>
            <a:endParaRPr lang="en-US"/>
          </a:p>
        </p:txBody>
      </p:sp>
      <p:sp>
        <p:nvSpPr>
          <p:cNvPr id="6" name="Slide Number Placeholder 5"/>
          <p:cNvSpPr>
            <a:spLocks noGrp="1"/>
          </p:cNvSpPr>
          <p:nvPr>
            <p:ph type="sldNum" sz="quarter" idx="4"/>
          </p:nvPr>
        </p:nvSpPr>
        <p:spPr bwMode="white">
          <a:xfrm>
            <a:off x="6675438" y="6364288"/>
            <a:ext cx="2133600" cy="365125"/>
          </a:xfrm>
          <a:prstGeom prst="rect">
            <a:avLst/>
          </a:prstGeom>
        </p:spPr>
        <p:txBody>
          <a:bodyPr vert="horz" lIns="91440" tIns="45720" rIns="91440" bIns="45720" rtlCol="0" anchor="ctr"/>
          <a:lstStyle>
            <a:lvl1pPr algn="r" fontAlgn="auto">
              <a:spcBef>
                <a:spcPts val="0"/>
              </a:spcBef>
              <a:spcAft>
                <a:spcPts val="0"/>
              </a:spcAft>
              <a:defRPr sz="1200" b="1" baseline="0" smtClean="0">
                <a:solidFill>
                  <a:schemeClr val="accent1">
                    <a:lumMod val="60000"/>
                    <a:lumOff val="40000"/>
                  </a:schemeClr>
                </a:solidFill>
                <a:latin typeface="+mn-lt"/>
              </a:defRPr>
            </a:lvl1pPr>
          </a:lstStyle>
          <a:p>
            <a:pPr>
              <a:defRPr/>
            </a:pPr>
            <a:fld id="{1DA98450-E900-4A5B-86AC-E089B8FDE90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1" r:id="rId7"/>
    <p:sldLayoutId id="2147483670" r:id="rId8"/>
    <p:sldLayoutId id="2147483678" r:id="rId9"/>
    <p:sldLayoutId id="2147483669" r:id="rId10"/>
    <p:sldLayoutId id="2147483668" r:id="rId11"/>
  </p:sldLayoutIdLst>
  <p:txStyles>
    <p:titleStyle>
      <a:lvl1pPr algn="ctr" rtl="0" fontAlgn="base">
        <a:spcBef>
          <a:spcPct val="0"/>
        </a:spcBef>
        <a:spcAft>
          <a:spcPct val="0"/>
        </a:spcAft>
        <a:defRPr sz="3600" kern="1200" cap="all" spc="300">
          <a:solidFill>
            <a:schemeClr val="tx1"/>
          </a:solidFill>
          <a:latin typeface="+mj-lt"/>
          <a:ea typeface="+mj-ea"/>
          <a:cs typeface="+mj-cs"/>
        </a:defRPr>
      </a:lvl1pPr>
      <a:lvl2pPr algn="ctr" rtl="0" fontAlgn="base">
        <a:spcBef>
          <a:spcPct val="0"/>
        </a:spcBef>
        <a:spcAft>
          <a:spcPct val="0"/>
        </a:spcAft>
        <a:defRPr sz="3600">
          <a:solidFill>
            <a:schemeClr val="tx1"/>
          </a:solidFill>
          <a:latin typeface="Garamond" pitchFamily="18" charset="0"/>
        </a:defRPr>
      </a:lvl2pPr>
      <a:lvl3pPr algn="ctr" rtl="0" fontAlgn="base">
        <a:spcBef>
          <a:spcPct val="0"/>
        </a:spcBef>
        <a:spcAft>
          <a:spcPct val="0"/>
        </a:spcAft>
        <a:defRPr sz="3600">
          <a:solidFill>
            <a:schemeClr val="tx1"/>
          </a:solidFill>
          <a:latin typeface="Garamond" pitchFamily="18" charset="0"/>
        </a:defRPr>
      </a:lvl3pPr>
      <a:lvl4pPr algn="ctr" rtl="0" fontAlgn="base">
        <a:spcBef>
          <a:spcPct val="0"/>
        </a:spcBef>
        <a:spcAft>
          <a:spcPct val="0"/>
        </a:spcAft>
        <a:defRPr sz="3600">
          <a:solidFill>
            <a:schemeClr val="tx1"/>
          </a:solidFill>
          <a:latin typeface="Garamond" pitchFamily="18" charset="0"/>
        </a:defRPr>
      </a:lvl4pPr>
      <a:lvl5pPr algn="ctr" rtl="0" fontAlgn="base">
        <a:spcBef>
          <a:spcPct val="0"/>
        </a:spcBef>
        <a:spcAft>
          <a:spcPct val="0"/>
        </a:spcAft>
        <a:defRPr sz="3600">
          <a:solidFill>
            <a:schemeClr val="tx1"/>
          </a:solidFill>
          <a:latin typeface="Garamond"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indent="-273050" algn="l" rtl="0" fontAlgn="base">
        <a:lnSpc>
          <a:spcPct val="150000"/>
        </a:lnSpc>
        <a:spcBef>
          <a:spcPct val="20000"/>
        </a:spcBef>
        <a:spcAft>
          <a:spcPct val="0"/>
        </a:spcAft>
        <a:buFont typeface="Wingdings" pitchFamily="2" charset="2"/>
        <a:buChar char="v"/>
        <a:defRPr kern="1200">
          <a:solidFill>
            <a:schemeClr val="tx1"/>
          </a:solidFill>
          <a:latin typeface="+mn-lt"/>
          <a:ea typeface="+mn-ea"/>
          <a:cs typeface="+mn-cs"/>
        </a:defRPr>
      </a:lvl1pPr>
      <a:lvl2pPr marL="742950" indent="-228600" algn="l" rtl="0" fontAlgn="base">
        <a:spcBef>
          <a:spcPct val="20000"/>
        </a:spcBef>
        <a:spcAft>
          <a:spcPct val="0"/>
        </a:spcAft>
        <a:buFont typeface="Arial" charset="0"/>
        <a:buChar char="•"/>
        <a:defRPr sz="16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8963"/>
            <a:ext cx="6400800" cy="1295400"/>
          </a:xfrm>
        </p:spPr>
        <p:txBody>
          <a:bodyPr wrap="square" numCol="1" compatLnSpc="1">
            <a:prstTxWarp prst="textNoShape">
              <a:avLst/>
            </a:prstTxWarp>
            <a:normAutofit fontScale="90000"/>
          </a:bodyPr>
          <a:lstStyle/>
          <a:p>
            <a:r>
              <a:rPr lang="ta-IN" sz="3200" b="1" cap="none" smtClean="0">
                <a:ea typeface="Latha"/>
              </a:rPr>
              <a:t>SINDROM POLICISTIČNIH JAJNIKA (PCOS) U ADOLESCENTICA</a:t>
            </a:r>
            <a:endParaRPr lang="en-US" sz="3200" b="1" cap="none" smtClean="0"/>
          </a:p>
        </p:txBody>
      </p:sp>
      <p:sp>
        <p:nvSpPr>
          <p:cNvPr id="3" name="Subtitle 2"/>
          <p:cNvSpPr>
            <a:spLocks noGrp="1"/>
          </p:cNvSpPr>
          <p:nvPr>
            <p:ph type="subTitle" idx="1"/>
          </p:nvPr>
        </p:nvSpPr>
        <p:spPr/>
        <p:txBody>
          <a:bodyPr>
            <a:normAutofit fontScale="77500" lnSpcReduction="20000"/>
          </a:bodyPr>
          <a:lstStyle/>
          <a:p>
            <a:pPr>
              <a:lnSpc>
                <a:spcPct val="130000"/>
              </a:lnSpc>
            </a:pPr>
            <a:r>
              <a:rPr lang="ta-IN" sz="1700" b="1" smtClean="0">
                <a:solidFill>
                  <a:srgbClr val="595959"/>
                </a:solidFill>
                <a:ea typeface="Latha"/>
              </a:rPr>
              <a:t>IVANA JURKOVIĆ</a:t>
            </a:r>
          </a:p>
          <a:p>
            <a:pPr>
              <a:lnSpc>
                <a:spcPct val="130000"/>
              </a:lnSpc>
            </a:pPr>
            <a:r>
              <a:rPr lang="ta-IN" sz="1700" b="1" smtClean="0">
                <a:solidFill>
                  <a:srgbClr val="595959"/>
                </a:solidFill>
                <a:ea typeface="Latha"/>
              </a:rPr>
              <a:t>Klinika za ženske bolesti i porode KBC-a i Medicinskog fakulteta Sveučilišta u Zagrebu</a:t>
            </a:r>
            <a:endParaRPr lang="en-US" sz="1700" b="1" smtClean="0">
              <a:solidFill>
                <a:srgbClr val="595959"/>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ta-IN" b="1" dirty="0" smtClean="0">
                <a:latin typeface="Arial Narrow"/>
                <a:cs typeface="Arial Narrow"/>
              </a:rPr>
              <a:t>hiperandrogenemija</a:t>
            </a:r>
            <a:endParaRPr lang="en-US" b="1" dirty="0">
              <a:latin typeface="Arial Narrow"/>
              <a:cs typeface="Arial Narrow"/>
            </a:endParaRPr>
          </a:p>
        </p:txBody>
      </p:sp>
      <p:sp>
        <p:nvSpPr>
          <p:cNvPr id="3" name="Content Placeholder 2"/>
          <p:cNvSpPr>
            <a:spLocks noGrp="1"/>
          </p:cNvSpPr>
          <p:nvPr>
            <p:ph idx="1"/>
          </p:nvPr>
        </p:nvSpPr>
        <p:spPr>
          <a:xfrm>
            <a:off x="714375" y="2438400"/>
            <a:ext cx="7553325" cy="3048000"/>
          </a:xfrm>
        </p:spPr>
        <p:txBody>
          <a:bodyPr rtlCol="0">
            <a:normAutofit/>
          </a:bodyPr>
          <a:lstStyle/>
          <a:p>
            <a:pPr marL="285750" indent="-285750" fontAlgn="auto">
              <a:spcAft>
                <a:spcPts val="0"/>
              </a:spcAft>
              <a:defRPr/>
            </a:pPr>
            <a:r>
              <a:rPr lang="ta-IN" sz="1400" b="1" dirty="0" smtClean="0">
                <a:latin typeface="Arial"/>
                <a:cs typeface="Arial"/>
              </a:rPr>
              <a:t>Mora se koristiti osjetljive metode za određivanje ukupnog testosterona (ligant kromatografija/ mass spektometrija </a:t>
            </a:r>
            <a:r>
              <a:rPr lang="en-US" sz="1400" b="1" dirty="0" smtClean="0">
                <a:latin typeface="Arial"/>
                <a:cs typeface="Arial"/>
              </a:rPr>
              <a:t>–</a:t>
            </a:r>
            <a:r>
              <a:rPr lang="ta-IN" sz="1400" b="1" dirty="0" smtClean="0">
                <a:latin typeface="Arial"/>
                <a:cs typeface="Arial"/>
              </a:rPr>
              <a:t> obavezna za određivanje uk. testosterona u djece i adolescenata)</a:t>
            </a:r>
          </a:p>
          <a:p>
            <a:pPr marL="285750" indent="-285750" fontAlgn="auto">
              <a:spcAft>
                <a:spcPts val="0"/>
              </a:spcAft>
              <a:defRPr/>
            </a:pPr>
            <a:r>
              <a:rPr lang="ta-IN" sz="1400" b="1" dirty="0" smtClean="0">
                <a:latin typeface="Arial"/>
                <a:cs typeface="Arial"/>
              </a:rPr>
              <a:t> povišen ukupni T </a:t>
            </a:r>
            <a:r>
              <a:rPr lang="en-US" sz="1400" b="1" dirty="0" smtClean="0">
                <a:latin typeface="Arial"/>
                <a:cs typeface="Arial"/>
              </a:rPr>
              <a:t>–</a:t>
            </a:r>
            <a:r>
              <a:rPr lang="ta-IN" sz="1400" b="1" dirty="0" smtClean="0">
                <a:latin typeface="Arial"/>
                <a:cs typeface="Arial"/>
              </a:rPr>
              <a:t> 2SD iznad srednjih vrijednosti za esej koji se koristi.</a:t>
            </a:r>
          </a:p>
          <a:p>
            <a:pPr marL="285750" indent="-285750" fontAlgn="auto">
              <a:spcAft>
                <a:spcPts val="0"/>
              </a:spcAft>
              <a:defRPr/>
            </a:pPr>
            <a:r>
              <a:rPr lang="ta-IN" sz="1400" b="1" dirty="0" smtClean="0">
                <a:latin typeface="Arial"/>
                <a:cs typeface="Arial"/>
              </a:rPr>
              <a:t>fT iznad 15 ng/dl smatra se abnormalnim </a:t>
            </a:r>
            <a:r>
              <a:rPr lang="en-US" sz="1400" b="1" dirty="0" smtClean="0">
                <a:latin typeface="Arial"/>
                <a:cs typeface="Arial"/>
              </a:rPr>
              <a:t>–</a:t>
            </a:r>
            <a:r>
              <a:rPr lang="ta-IN" sz="1400" b="1" dirty="0" smtClean="0">
                <a:latin typeface="Arial"/>
                <a:cs typeface="Arial"/>
              </a:rPr>
              <a:t> iako većina komercijalnih testova ima slabu pouzdanost kod žena </a:t>
            </a:r>
            <a:r>
              <a:rPr lang="en-US" sz="1400" b="1" dirty="0" smtClean="0">
                <a:latin typeface="Arial"/>
                <a:cs typeface="Arial"/>
              </a:rPr>
              <a:t>–</a:t>
            </a:r>
            <a:r>
              <a:rPr lang="ta-IN" sz="1400" b="1" dirty="0" smtClean="0">
                <a:latin typeface="Arial"/>
                <a:cs typeface="Arial"/>
              </a:rPr>
              <a:t> bolje određivati ukT/SHBG</a:t>
            </a:r>
          </a:p>
          <a:p>
            <a:pPr indent="0" fontAlgn="auto">
              <a:spcAft>
                <a:spcPts val="0"/>
              </a:spcAft>
              <a:buFont typeface="Wingdings" pitchFamily="2" charset="2"/>
              <a:buNone/>
              <a:defRPr/>
            </a:pPr>
            <a:endParaRPr lang="ta-IN" sz="1400" b="1" dirty="0">
              <a:latin typeface="Arial"/>
              <a:cs typeface="Aria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ta-IN" b="1" dirty="0" smtClean="0">
                <a:latin typeface="Arial Narrow"/>
                <a:cs typeface="Arial Narrow"/>
              </a:rPr>
              <a:t>hiperandrogenizam</a:t>
            </a:r>
            <a:endParaRPr lang="en-US" b="1" dirty="0">
              <a:latin typeface="Arial Narrow"/>
              <a:cs typeface="Arial Narrow"/>
            </a:endParaRPr>
          </a:p>
        </p:txBody>
      </p:sp>
      <p:sp>
        <p:nvSpPr>
          <p:cNvPr id="3" name="Content Placeholder 2"/>
          <p:cNvSpPr>
            <a:spLocks noGrp="1"/>
          </p:cNvSpPr>
          <p:nvPr>
            <p:ph idx="1"/>
          </p:nvPr>
        </p:nvSpPr>
        <p:spPr>
          <a:xfrm>
            <a:off x="1371600" y="2438400"/>
            <a:ext cx="6400800" cy="3048000"/>
          </a:xfrm>
        </p:spPr>
        <p:txBody>
          <a:bodyPr rtlCol="0">
            <a:normAutofit/>
          </a:bodyPr>
          <a:lstStyle/>
          <a:p>
            <a:pPr indent="-274320" fontAlgn="auto">
              <a:spcAft>
                <a:spcPts val="0"/>
              </a:spcAft>
              <a:defRPr/>
            </a:pPr>
            <a:r>
              <a:rPr lang="ta-IN" dirty="0" smtClean="0">
                <a:latin typeface="Arial"/>
                <a:cs typeface="Arial"/>
              </a:rPr>
              <a:t>Progresija prema ovulatornim ciklusima raste sa</a:t>
            </a:r>
          </a:p>
          <a:p>
            <a:pPr indent="0" fontAlgn="auto">
              <a:spcAft>
                <a:spcPts val="0"/>
              </a:spcAft>
              <a:buFont typeface="Wingdings" pitchFamily="2" charset="2"/>
              <a:buNone/>
              <a:defRPr/>
            </a:pPr>
            <a:r>
              <a:rPr lang="ta-IN" dirty="0">
                <a:latin typeface="Arial"/>
                <a:cs typeface="Arial"/>
              </a:rPr>
              <a:t> </a:t>
            </a:r>
            <a:r>
              <a:rPr lang="ta-IN" dirty="0" smtClean="0">
                <a:latin typeface="Arial"/>
                <a:cs typeface="Arial"/>
              </a:rPr>
              <a:t>    ginekološkom dobi:</a:t>
            </a:r>
          </a:p>
          <a:p>
            <a:pPr indent="0" fontAlgn="auto">
              <a:spcAft>
                <a:spcPts val="0"/>
              </a:spcAft>
              <a:buFont typeface="Wingdings" pitchFamily="2" charset="2"/>
              <a:buNone/>
              <a:defRPr/>
            </a:pPr>
            <a:r>
              <a:rPr lang="ta-IN" dirty="0">
                <a:latin typeface="Arial"/>
                <a:cs typeface="Arial"/>
              </a:rPr>
              <a:t>	</a:t>
            </a:r>
            <a:r>
              <a:rPr lang="ta-IN" dirty="0" smtClean="0">
                <a:latin typeface="Arial"/>
                <a:cs typeface="Arial"/>
              </a:rPr>
              <a:t>OVULATORNI CIKLUSI:</a:t>
            </a:r>
          </a:p>
          <a:p>
            <a:pPr indent="0" fontAlgn="auto">
              <a:spcAft>
                <a:spcPts val="0"/>
              </a:spcAft>
              <a:buFont typeface="Wingdings" pitchFamily="2" charset="2"/>
              <a:buNone/>
              <a:defRPr/>
            </a:pPr>
            <a:r>
              <a:rPr lang="ta-IN" dirty="0">
                <a:latin typeface="Arial"/>
                <a:cs typeface="Arial"/>
              </a:rPr>
              <a:t>	</a:t>
            </a:r>
            <a:r>
              <a:rPr lang="ta-IN" dirty="0" smtClean="0">
                <a:latin typeface="Arial"/>
                <a:cs typeface="Arial"/>
              </a:rPr>
              <a:t>1. Postmenarhalna godina </a:t>
            </a:r>
            <a:r>
              <a:rPr lang="en-US" dirty="0" smtClean="0">
                <a:latin typeface="Arial"/>
                <a:cs typeface="Arial"/>
              </a:rPr>
              <a:t>–</a:t>
            </a:r>
            <a:r>
              <a:rPr lang="ta-IN" dirty="0" smtClean="0">
                <a:latin typeface="Arial"/>
                <a:cs typeface="Arial"/>
              </a:rPr>
              <a:t> 23-35%</a:t>
            </a:r>
          </a:p>
          <a:p>
            <a:pPr indent="0" fontAlgn="auto">
              <a:spcAft>
                <a:spcPts val="0"/>
              </a:spcAft>
              <a:buFont typeface="Wingdings" pitchFamily="2" charset="2"/>
              <a:buNone/>
              <a:defRPr/>
            </a:pPr>
            <a:r>
              <a:rPr lang="ta-IN" dirty="0">
                <a:latin typeface="Arial"/>
                <a:cs typeface="Arial"/>
              </a:rPr>
              <a:t>	</a:t>
            </a:r>
            <a:r>
              <a:rPr lang="ta-IN" dirty="0" smtClean="0">
                <a:latin typeface="Arial"/>
                <a:cs typeface="Arial"/>
              </a:rPr>
              <a:t>5. Postmenarhalna godina </a:t>
            </a:r>
            <a:r>
              <a:rPr lang="en-US" dirty="0" smtClean="0">
                <a:latin typeface="Arial"/>
                <a:cs typeface="Arial"/>
              </a:rPr>
              <a:t>–</a:t>
            </a:r>
            <a:r>
              <a:rPr lang="ta-IN" dirty="0" smtClean="0">
                <a:latin typeface="Arial"/>
                <a:cs typeface="Arial"/>
              </a:rPr>
              <a:t> 63-65%</a:t>
            </a:r>
          </a:p>
          <a:p>
            <a:pPr indent="0" fontAlgn="auto">
              <a:spcAft>
                <a:spcPts val="0"/>
              </a:spcAft>
              <a:buFont typeface="Wingdings" pitchFamily="2" charset="2"/>
              <a:buNone/>
              <a:defRPr/>
            </a:pPr>
            <a:r>
              <a:rPr lang="ta-IN" dirty="0">
                <a:latin typeface="Arial"/>
                <a:cs typeface="Arial"/>
              </a:rPr>
              <a:t>	</a:t>
            </a:r>
            <a:r>
              <a:rPr lang="ta-IN" dirty="0" smtClean="0">
                <a:latin typeface="Arial"/>
                <a:cs typeface="Arial"/>
              </a:rPr>
              <a:t>6. Postmenarhalna godina </a:t>
            </a:r>
            <a:r>
              <a:rPr lang="en-US" dirty="0" smtClean="0">
                <a:latin typeface="Arial"/>
                <a:cs typeface="Arial"/>
              </a:rPr>
              <a:t>–</a:t>
            </a:r>
            <a:r>
              <a:rPr lang="ta-IN" dirty="0" smtClean="0">
                <a:latin typeface="Arial"/>
                <a:cs typeface="Arial"/>
              </a:rPr>
              <a:t> 70-80%</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noAutofit/>
          </a:bodyPr>
          <a:lstStyle/>
          <a:p>
            <a:r>
              <a:rPr lang="ta-IN" sz="2400" b="1" cap="none" smtClean="0">
                <a:latin typeface="Arial Narrow" pitchFamily="34" charset="0"/>
              </a:rPr>
              <a:t>ULTRAZVUČNI NALAZ POLICISTIČNIH JAJNIKA</a:t>
            </a:r>
            <a:endParaRPr lang="en-US" sz="2400" b="1" cap="none" smtClean="0">
              <a:latin typeface="Arial Narrow" pitchFamily="34" charset="0"/>
            </a:endParaRPr>
          </a:p>
        </p:txBody>
      </p:sp>
      <p:sp>
        <p:nvSpPr>
          <p:cNvPr id="3" name="Content Placeholder 2"/>
          <p:cNvSpPr>
            <a:spLocks noGrp="1"/>
          </p:cNvSpPr>
          <p:nvPr>
            <p:ph idx="1"/>
          </p:nvPr>
        </p:nvSpPr>
        <p:spPr>
          <a:xfrm>
            <a:off x="1371600" y="2095500"/>
            <a:ext cx="6400800" cy="3048000"/>
          </a:xfrm>
        </p:spPr>
        <p:txBody>
          <a:bodyPr>
            <a:normAutofit fontScale="92500" lnSpcReduction="20000"/>
          </a:bodyPr>
          <a:lstStyle/>
          <a:p>
            <a:pPr>
              <a:lnSpc>
                <a:spcPct val="140000"/>
              </a:lnSpc>
            </a:pPr>
            <a:r>
              <a:rPr lang="ta-IN" sz="2000" b="1" smtClean="0">
                <a:latin typeface="Arial Narrow" pitchFamily="34" charset="0"/>
              </a:rPr>
              <a:t>POTEŠKOĆE:</a:t>
            </a:r>
          </a:p>
          <a:p>
            <a:pPr lvl="1">
              <a:lnSpc>
                <a:spcPct val="90000"/>
              </a:lnSpc>
            </a:pPr>
            <a:r>
              <a:rPr lang="ta-IN" sz="1800" smtClean="0">
                <a:latin typeface="Arial Narrow" pitchFamily="34" charset="0"/>
              </a:rPr>
              <a:t>pregled abdominalnom sondom </a:t>
            </a:r>
            <a:r>
              <a:rPr lang="en-US" sz="1800" smtClean="0">
                <a:latin typeface="Arial Narrow" pitchFamily="34" charset="0"/>
              </a:rPr>
              <a:t>–</a:t>
            </a:r>
            <a:r>
              <a:rPr lang="ta-IN" sz="1800" smtClean="0">
                <a:latin typeface="Arial Narrow" pitchFamily="34" charset="0"/>
              </a:rPr>
              <a:t> manja pouzdanost od vaginalne, otežano kod pretilih</a:t>
            </a:r>
          </a:p>
          <a:p>
            <a:pPr lvl="1">
              <a:lnSpc>
                <a:spcPct val="90000"/>
              </a:lnSpc>
            </a:pPr>
            <a:r>
              <a:rPr lang="ta-IN" sz="1800" smtClean="0">
                <a:latin typeface="Arial Narrow" pitchFamily="34" charset="0"/>
              </a:rPr>
              <a:t>normalan nalaz muticističnih jajnika često se zamjenjuje s policističnim</a:t>
            </a:r>
          </a:p>
          <a:p>
            <a:pPr>
              <a:lnSpc>
                <a:spcPct val="140000"/>
              </a:lnSpc>
            </a:pPr>
            <a:r>
              <a:rPr lang="ta-IN" sz="2000" b="1" smtClean="0">
                <a:latin typeface="Arial Narrow" pitchFamily="34" charset="0"/>
              </a:rPr>
              <a:t>UZV kriterij u adolescentica</a:t>
            </a:r>
          </a:p>
          <a:p>
            <a:pPr lvl="1">
              <a:lnSpc>
                <a:spcPct val="90000"/>
              </a:lnSpc>
            </a:pPr>
            <a:r>
              <a:rPr lang="ta-IN" sz="1800" smtClean="0">
                <a:latin typeface="Arial Narrow" pitchFamily="34" charset="0"/>
              </a:rPr>
              <a:t>volumen jajnika &gt;10 ml</a:t>
            </a:r>
          </a:p>
          <a:p>
            <a:pPr lvl="1">
              <a:lnSpc>
                <a:spcPct val="90000"/>
              </a:lnSpc>
            </a:pPr>
            <a:r>
              <a:rPr lang="ta-IN" sz="1800" smtClean="0">
                <a:latin typeface="Arial Narrow" pitchFamily="34" charset="0"/>
              </a:rPr>
              <a:t>periferni raspored folikula</a:t>
            </a:r>
          </a:p>
          <a:p>
            <a:pPr lvl="1">
              <a:lnSpc>
                <a:spcPct val="90000"/>
              </a:lnSpc>
            </a:pPr>
            <a:endParaRPr lang="ta-IN" sz="1800" smtClean="0">
              <a:latin typeface="Arial Narrow" pitchFamily="34" charset="0"/>
            </a:endParaRPr>
          </a:p>
          <a:p>
            <a:pPr lvl="1">
              <a:lnSpc>
                <a:spcPct val="90000"/>
              </a:lnSpc>
              <a:buFont typeface="Arial" charset="0"/>
              <a:buNone/>
            </a:pPr>
            <a:r>
              <a:rPr lang="ta-IN" sz="1800" b="1" smtClean="0">
                <a:latin typeface="Arial Narrow" pitchFamily="34" charset="0"/>
              </a:rPr>
              <a:t>IZOLIRANI NALAZ PCO MORFOLOGIJE BEZ POVEĆANOG VOLUMENA NIJE DIJAGNOSTIČKI KRITERIJ PCOS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noAutofit/>
          </a:bodyPr>
          <a:lstStyle/>
          <a:p>
            <a:r>
              <a:rPr lang="ta-IN" sz="2800" b="1" cap="none" smtClean="0">
                <a:latin typeface="Arial Narrow" pitchFamily="34" charset="0"/>
              </a:rPr>
              <a:t>DIJAGNOSTIČKI KRITERIJ PCOS U ADOLESCENTICA</a:t>
            </a:r>
            <a:endParaRPr lang="en-US" sz="2800" b="1" cap="none" smtClean="0">
              <a:latin typeface="Arial Narrow" pitchFamily="34" charset="0"/>
            </a:endParaRPr>
          </a:p>
        </p:txBody>
      </p:sp>
      <p:graphicFrame>
        <p:nvGraphicFramePr>
          <p:cNvPr id="4" name="Content Placeholder 3"/>
          <p:cNvGraphicFramePr>
            <a:graphicFrameLocks noGrp="1"/>
          </p:cNvGraphicFramePr>
          <p:nvPr>
            <p:ph idx="1"/>
          </p:nvPr>
        </p:nvGraphicFramePr>
        <p:xfrm>
          <a:off x="1371600" y="2438400"/>
          <a:ext cx="6400800" cy="3040380"/>
        </p:xfrm>
        <a:graphic>
          <a:graphicData uri="http://schemas.openxmlformats.org/drawingml/2006/table">
            <a:tbl>
              <a:tblPr/>
              <a:tblGrid>
                <a:gridCol w="1600200"/>
                <a:gridCol w="1600200"/>
                <a:gridCol w="1647825"/>
                <a:gridCol w="1552575"/>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a-IN" sz="1400" b="1" i="0" u="none" strike="noStrike" cap="none" normalizeH="0" baseline="0" smtClean="0">
                          <a:ln>
                            <a:noFill/>
                          </a:ln>
                          <a:solidFill>
                            <a:srgbClr val="FFFFFF"/>
                          </a:solidFill>
                          <a:effectLst/>
                          <a:latin typeface="Arial Narrow" pitchFamily="34" charset="0"/>
                        </a:rPr>
                        <a:t>kriterij</a:t>
                      </a:r>
                      <a:endParaRPr kumimoji="0" lang="en-US" sz="1400" b="1" i="0" u="none" strike="noStrike" cap="none" normalizeH="0" baseline="0" smtClean="0">
                        <a:ln>
                          <a:noFill/>
                        </a:ln>
                        <a:solidFill>
                          <a:srgbClr val="FFFFFF"/>
                        </a:solidFill>
                        <a:effectLst/>
                        <a:latin typeface="Arial Narrow"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a-IN" sz="1400" b="1" i="0" u="none" strike="noStrike" cap="none" normalizeH="0" baseline="0" smtClean="0">
                          <a:ln>
                            <a:noFill/>
                          </a:ln>
                          <a:solidFill>
                            <a:srgbClr val="FFFFFF"/>
                          </a:solidFill>
                          <a:effectLst/>
                          <a:latin typeface="Arial Narrow" pitchFamily="34" charset="0"/>
                        </a:rPr>
                        <a:t>hiperandrogenizam</a:t>
                      </a:r>
                      <a:endParaRPr kumimoji="0" lang="en-US" sz="1400" b="1" i="0" u="none" strike="noStrike" cap="none" normalizeH="0" baseline="0" smtClean="0">
                        <a:ln>
                          <a:noFill/>
                        </a:ln>
                        <a:solidFill>
                          <a:srgbClr val="FFFFFF"/>
                        </a:solidFill>
                        <a:effectLst/>
                        <a:latin typeface="Arial Narrow"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a-IN" sz="1400" b="1" i="0" u="none" strike="noStrike" cap="none" normalizeH="0" baseline="0" smtClean="0">
                          <a:ln>
                            <a:noFill/>
                          </a:ln>
                          <a:solidFill>
                            <a:srgbClr val="FFFFFF"/>
                          </a:solidFill>
                          <a:effectLst/>
                          <a:latin typeface="Arial Narrow" pitchFamily="34" charset="0"/>
                        </a:rPr>
                        <a:t>kronična anovulacija</a:t>
                      </a:r>
                      <a:endParaRPr kumimoji="0" lang="en-US" sz="1400" b="1" i="0" u="none" strike="noStrike" cap="none" normalizeH="0" baseline="0" smtClean="0">
                        <a:ln>
                          <a:noFill/>
                        </a:ln>
                        <a:solidFill>
                          <a:srgbClr val="FFFFFF"/>
                        </a:solidFill>
                        <a:effectLst/>
                        <a:latin typeface="Arial Narrow"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a-IN" sz="1400" b="1" i="0" u="none" strike="noStrike" cap="none" normalizeH="0" baseline="0" smtClean="0">
                          <a:ln>
                            <a:noFill/>
                          </a:ln>
                          <a:solidFill>
                            <a:srgbClr val="FFFFFF"/>
                          </a:solidFill>
                          <a:effectLst/>
                          <a:latin typeface="Arial Narrow" pitchFamily="34" charset="0"/>
                        </a:rPr>
                        <a:t>policistični jajnici</a:t>
                      </a:r>
                      <a:endParaRPr kumimoji="0" lang="en-US" sz="1400" b="1" i="0" u="none" strike="noStrike" cap="none" normalizeH="0" baseline="0" smtClean="0">
                        <a:ln>
                          <a:noFill/>
                        </a:ln>
                        <a:solidFill>
                          <a:srgbClr val="FFFFFF"/>
                        </a:solidFill>
                        <a:effectLst/>
                        <a:latin typeface="Arial Narrow"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a-IN" sz="1200" b="0" i="0" u="none" strike="noStrike" cap="none" normalizeH="0" baseline="0" smtClean="0">
                          <a:ln>
                            <a:noFill/>
                          </a:ln>
                          <a:solidFill>
                            <a:srgbClr val="000000"/>
                          </a:solidFill>
                          <a:effectLst/>
                          <a:latin typeface="Arial Narrow" pitchFamily="34" charset="0"/>
                        </a:rPr>
                        <a:t>Dg PCOS</a:t>
                      </a:r>
                      <a:endParaRPr kumimoji="0" lang="en-US" sz="1200" b="0" i="0" u="none" strike="noStrike" cap="none" normalizeH="0" baseline="0" smtClean="0">
                        <a:ln>
                          <a:noFill/>
                        </a:ln>
                        <a:solidFill>
                          <a:srgbClr val="000000"/>
                        </a:solidFill>
                        <a:effectLst/>
                        <a:latin typeface="Arial Narrow"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DB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a-IN" sz="1200" b="1" i="0" u="none" strike="noStrike" cap="none" normalizeH="0" baseline="0" smtClean="0">
                          <a:ln>
                            <a:noFill/>
                          </a:ln>
                          <a:solidFill>
                            <a:srgbClr val="000000"/>
                          </a:solidFill>
                          <a:effectLst/>
                          <a:latin typeface="Arial Narrow" pitchFamily="34" charset="0"/>
                        </a:rPr>
                        <a:t>+</a:t>
                      </a:r>
                      <a:endParaRPr kumimoji="0" lang="en-US" sz="1200" b="1" i="0" u="none" strike="noStrike" cap="none" normalizeH="0" baseline="0" smtClean="0">
                        <a:ln>
                          <a:noFill/>
                        </a:ln>
                        <a:solidFill>
                          <a:srgbClr val="000000"/>
                        </a:solidFill>
                        <a:effectLst/>
                        <a:latin typeface="Arial Narrow"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DB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a-IN" sz="1200" b="1" i="0" u="none" strike="noStrike" cap="none" normalizeH="0" baseline="0" smtClean="0">
                          <a:ln>
                            <a:noFill/>
                          </a:ln>
                          <a:solidFill>
                            <a:srgbClr val="000000"/>
                          </a:solidFill>
                          <a:effectLst/>
                          <a:latin typeface="Arial Narrow" pitchFamily="34" charset="0"/>
                        </a:rPr>
                        <a:t>+</a:t>
                      </a:r>
                      <a:endParaRPr kumimoji="0" lang="en-US" sz="1200" b="1" i="0" u="none" strike="noStrike" cap="none" normalizeH="0" baseline="0" smtClean="0">
                        <a:ln>
                          <a:noFill/>
                        </a:ln>
                        <a:solidFill>
                          <a:srgbClr val="000000"/>
                        </a:solidFill>
                        <a:effectLst/>
                        <a:latin typeface="Arial Narrow"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DB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a-IN" sz="1200" b="1" i="0" u="none" strike="noStrike" cap="none" normalizeH="0" baseline="0" smtClean="0">
                          <a:ln>
                            <a:noFill/>
                          </a:ln>
                          <a:solidFill>
                            <a:srgbClr val="000000"/>
                          </a:solidFill>
                          <a:effectLst/>
                          <a:latin typeface="Arial Narrow" pitchFamily="34" charset="0"/>
                        </a:rPr>
                        <a:t>+</a:t>
                      </a:r>
                      <a:endParaRPr kumimoji="0" lang="en-US" sz="1200" b="1" i="0" u="none" strike="noStrike" cap="none" normalizeH="0" baseline="0" smtClean="0">
                        <a:ln>
                          <a:noFill/>
                        </a:ln>
                        <a:solidFill>
                          <a:srgbClr val="000000"/>
                        </a:solidFill>
                        <a:effectLst/>
                        <a:latin typeface="Arial Narrow"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DBD2"/>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a-IN" sz="1200" b="0" i="0" u="none" strike="noStrike" cap="none" normalizeH="0" baseline="0" smtClean="0">
                          <a:ln>
                            <a:noFill/>
                          </a:ln>
                          <a:solidFill>
                            <a:srgbClr val="000000"/>
                          </a:solidFill>
                          <a:effectLst/>
                          <a:latin typeface="Arial Narrow" pitchFamily="34" charset="0"/>
                        </a:rPr>
                        <a:t>Dg PCOS vjerojatna, ali ne potvrđena</a:t>
                      </a:r>
                      <a:endParaRPr kumimoji="0" lang="en-US" sz="1200" b="0" i="0" u="none" strike="noStrike" cap="none" normalizeH="0" baseline="0" smtClean="0">
                        <a:ln>
                          <a:noFill/>
                        </a:ln>
                        <a:solidFill>
                          <a:srgbClr val="000000"/>
                        </a:solidFill>
                        <a:effectLst/>
                        <a:latin typeface="Arial Narrow"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E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a-IN" sz="1200" b="1" i="0" u="none" strike="noStrike" cap="none" normalizeH="0" baseline="0" smtClean="0">
                          <a:ln>
                            <a:noFill/>
                          </a:ln>
                          <a:solidFill>
                            <a:srgbClr val="000000"/>
                          </a:solidFill>
                          <a:effectLst/>
                          <a:latin typeface="Arial Narrow" pitchFamily="34" charset="0"/>
                        </a:rPr>
                        <a:t>+</a:t>
                      </a:r>
                      <a:endParaRPr kumimoji="0" lang="en-US" sz="1200" b="1" i="0" u="none" strike="noStrike" cap="none" normalizeH="0" baseline="0" smtClean="0">
                        <a:ln>
                          <a:noFill/>
                        </a:ln>
                        <a:solidFill>
                          <a:srgbClr val="000000"/>
                        </a:solidFill>
                        <a:effectLst/>
                        <a:latin typeface="Arial Narrow"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E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a-IN" sz="1200" b="1" i="0" u="none" strike="noStrike" cap="none" normalizeH="0" baseline="0" smtClean="0">
                          <a:ln>
                            <a:noFill/>
                          </a:ln>
                          <a:solidFill>
                            <a:srgbClr val="000000"/>
                          </a:solidFill>
                          <a:effectLst/>
                          <a:latin typeface="Arial Narrow" pitchFamily="34" charset="0"/>
                        </a:rPr>
                        <a:t>+</a:t>
                      </a:r>
                      <a:endParaRPr kumimoji="0" lang="en-US" sz="1200" b="1" i="0" u="none" strike="noStrike" cap="none" normalizeH="0" baseline="0" smtClean="0">
                        <a:ln>
                          <a:noFill/>
                        </a:ln>
                        <a:solidFill>
                          <a:srgbClr val="000000"/>
                        </a:solidFill>
                        <a:effectLst/>
                        <a:latin typeface="Arial Narrow"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E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a-IN" sz="1200" b="1" i="0" u="none" strike="noStrike" cap="none" normalizeH="0" baseline="0" smtClean="0">
                          <a:ln>
                            <a:noFill/>
                          </a:ln>
                          <a:solidFill>
                            <a:srgbClr val="000000"/>
                          </a:solidFill>
                          <a:effectLst/>
                          <a:latin typeface="Arial Narrow" pitchFamily="34" charset="0"/>
                        </a:rPr>
                        <a:t>-</a:t>
                      </a:r>
                      <a:endParaRPr kumimoji="0" lang="en-US" sz="1200" b="1" i="0" u="none" strike="noStrike" cap="none" normalizeH="0" baseline="0" smtClean="0">
                        <a:ln>
                          <a:noFill/>
                        </a:ln>
                        <a:solidFill>
                          <a:srgbClr val="000000"/>
                        </a:solidFill>
                        <a:effectLst/>
                        <a:latin typeface="Arial Narrow"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E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a-IN" sz="1200" b="0" i="0" u="none" strike="noStrike" cap="none" normalizeH="0" baseline="0" smtClean="0">
                          <a:ln>
                            <a:noFill/>
                          </a:ln>
                          <a:solidFill>
                            <a:srgbClr val="000000"/>
                          </a:solidFill>
                          <a:effectLst/>
                          <a:latin typeface="Arial Narrow" pitchFamily="34" charset="0"/>
                        </a:rPr>
                        <a:t>Dg PCOS nemoguća tijekom adolescencije</a:t>
                      </a:r>
                      <a:endParaRPr kumimoji="0" lang="en-US" sz="1200" b="0" i="0" u="none" strike="noStrike" cap="none" normalizeH="0" baseline="0" smtClean="0">
                        <a:ln>
                          <a:noFill/>
                        </a:ln>
                        <a:solidFill>
                          <a:srgbClr val="000000"/>
                        </a:solidFill>
                        <a:effectLst/>
                        <a:latin typeface="Arial Narrow"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DB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a-IN" sz="1200" b="1" i="0" u="none" strike="noStrike" cap="none" normalizeH="0" baseline="0" smtClean="0">
                          <a:ln>
                            <a:noFill/>
                          </a:ln>
                          <a:solidFill>
                            <a:srgbClr val="000000"/>
                          </a:solidFill>
                          <a:effectLst/>
                          <a:latin typeface="Arial Narrow" pitchFamily="34" charset="0"/>
                        </a:rPr>
                        <a:t>+</a:t>
                      </a:r>
                      <a:endParaRPr kumimoji="0" lang="en-US" sz="1200" b="1" i="0" u="none" strike="noStrike" cap="none" normalizeH="0" baseline="0" smtClean="0">
                        <a:ln>
                          <a:noFill/>
                        </a:ln>
                        <a:solidFill>
                          <a:srgbClr val="000000"/>
                        </a:solidFill>
                        <a:effectLst/>
                        <a:latin typeface="Arial Narrow"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DB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a-IN" sz="1200" b="1" i="0" u="none" strike="noStrike" cap="none" normalizeH="0" baseline="0" smtClean="0">
                          <a:ln>
                            <a:noFill/>
                          </a:ln>
                          <a:solidFill>
                            <a:srgbClr val="000000"/>
                          </a:solidFill>
                          <a:effectLst/>
                          <a:latin typeface="Arial Narrow" pitchFamily="34" charset="0"/>
                        </a:rPr>
                        <a:t>-</a:t>
                      </a:r>
                      <a:endParaRPr kumimoji="0" lang="en-US" sz="1200" b="1" i="0" u="none" strike="noStrike" cap="none" normalizeH="0" baseline="0" smtClean="0">
                        <a:ln>
                          <a:noFill/>
                        </a:ln>
                        <a:solidFill>
                          <a:srgbClr val="000000"/>
                        </a:solidFill>
                        <a:effectLst/>
                        <a:latin typeface="Arial Narrow"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DB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a-IN" sz="1200" b="1" i="0" u="none" strike="noStrike" cap="none" normalizeH="0" baseline="0" smtClean="0">
                          <a:ln>
                            <a:noFill/>
                          </a:ln>
                          <a:solidFill>
                            <a:srgbClr val="000000"/>
                          </a:solidFill>
                          <a:effectLst/>
                          <a:latin typeface="Arial Narrow" pitchFamily="34" charset="0"/>
                        </a:rPr>
                        <a:t>+</a:t>
                      </a:r>
                      <a:endParaRPr kumimoji="0" lang="en-US" sz="1200" b="1" i="0" u="none" strike="noStrike" cap="none" normalizeH="0" baseline="0" smtClean="0">
                        <a:ln>
                          <a:noFill/>
                        </a:ln>
                        <a:solidFill>
                          <a:srgbClr val="000000"/>
                        </a:solidFill>
                        <a:effectLst/>
                        <a:latin typeface="Arial Narrow"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DBD2"/>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a-IN" sz="1200" b="0" i="0" u="none" strike="noStrike" cap="none" normalizeH="0" baseline="0" smtClean="0">
                          <a:ln>
                            <a:noFill/>
                          </a:ln>
                          <a:solidFill>
                            <a:srgbClr val="000000"/>
                          </a:solidFill>
                          <a:effectLst/>
                          <a:latin typeface="Arial Narrow" pitchFamily="34" charset="0"/>
                        </a:rPr>
                        <a:t>Dg PCOS nemoguća tijekom adolescencije</a:t>
                      </a:r>
                      <a:endParaRPr kumimoji="0" lang="en-US" sz="1200" b="0" i="0" u="none" strike="noStrike" cap="none" normalizeH="0" baseline="0" smtClean="0">
                        <a:ln>
                          <a:noFill/>
                        </a:ln>
                        <a:solidFill>
                          <a:srgbClr val="000000"/>
                        </a:solidFill>
                        <a:effectLst/>
                        <a:latin typeface="Arial Narrow"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Arial Narrow"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E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a-IN" sz="1200" b="1" i="0" u="none" strike="noStrike" cap="none" normalizeH="0" baseline="0" smtClean="0">
                          <a:ln>
                            <a:noFill/>
                          </a:ln>
                          <a:solidFill>
                            <a:srgbClr val="000000"/>
                          </a:solidFill>
                          <a:effectLst/>
                          <a:latin typeface="Arial Narrow" pitchFamily="34" charset="0"/>
                        </a:rPr>
                        <a:t>-</a:t>
                      </a:r>
                      <a:endParaRPr kumimoji="0" lang="en-US" sz="1200" b="1" i="0" u="none" strike="noStrike" cap="none" normalizeH="0" baseline="0" smtClean="0">
                        <a:ln>
                          <a:noFill/>
                        </a:ln>
                        <a:solidFill>
                          <a:srgbClr val="000000"/>
                        </a:solidFill>
                        <a:effectLst/>
                        <a:latin typeface="Arial Narrow"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E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a-IN" sz="1200" b="1" i="0" u="none" strike="noStrike" cap="none" normalizeH="0" baseline="0" smtClean="0">
                          <a:ln>
                            <a:noFill/>
                          </a:ln>
                          <a:solidFill>
                            <a:srgbClr val="000000"/>
                          </a:solidFill>
                          <a:effectLst/>
                          <a:latin typeface="Arial Narrow" pitchFamily="34" charset="0"/>
                        </a:rPr>
                        <a:t>+</a:t>
                      </a:r>
                      <a:endParaRPr kumimoji="0" lang="en-US" sz="1200" b="1" i="0" u="none" strike="noStrike" cap="none" normalizeH="0" baseline="0" smtClean="0">
                        <a:ln>
                          <a:noFill/>
                        </a:ln>
                        <a:solidFill>
                          <a:srgbClr val="000000"/>
                        </a:solidFill>
                        <a:effectLst/>
                        <a:latin typeface="Arial Narrow"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E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a-IN" sz="1200" b="1" i="0" u="none" strike="noStrike" cap="none" normalizeH="0" baseline="0" smtClean="0">
                          <a:ln>
                            <a:noFill/>
                          </a:ln>
                          <a:solidFill>
                            <a:srgbClr val="000000"/>
                          </a:solidFill>
                          <a:effectLst/>
                          <a:latin typeface="Arial Narrow" pitchFamily="34" charset="0"/>
                        </a:rPr>
                        <a:t>+</a:t>
                      </a:r>
                      <a:endParaRPr kumimoji="0" lang="en-US" sz="1200" b="1" i="0" u="none" strike="noStrike" cap="none" normalizeH="0" baseline="0" smtClean="0">
                        <a:ln>
                          <a:noFill/>
                        </a:ln>
                        <a:solidFill>
                          <a:srgbClr val="000000"/>
                        </a:solidFill>
                        <a:effectLst/>
                        <a:latin typeface="Arial Narrow"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E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a-IN" sz="1200" b="0" i="0" u="none" strike="noStrike" cap="none" normalizeH="0" baseline="0" smtClean="0">
                          <a:ln>
                            <a:noFill/>
                          </a:ln>
                          <a:solidFill>
                            <a:srgbClr val="000000"/>
                          </a:solidFill>
                          <a:effectLst/>
                          <a:latin typeface="Arial Narrow" pitchFamily="34" charset="0"/>
                        </a:rPr>
                        <a:t>Nije PCOS</a:t>
                      </a:r>
                      <a:endParaRPr kumimoji="0" lang="en-US" sz="1200" b="0" i="0" u="none" strike="noStrike" cap="none" normalizeH="0" baseline="0" smtClean="0">
                        <a:ln>
                          <a:noFill/>
                        </a:ln>
                        <a:solidFill>
                          <a:srgbClr val="000000"/>
                        </a:solidFill>
                        <a:effectLst/>
                        <a:latin typeface="Garamond"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DB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a-IN" sz="1200" b="1" i="0" u="none" strike="noStrike" cap="none" normalizeH="0" baseline="0" smtClean="0">
                          <a:ln>
                            <a:noFill/>
                          </a:ln>
                          <a:solidFill>
                            <a:srgbClr val="000000"/>
                          </a:solidFill>
                          <a:effectLst/>
                          <a:latin typeface="Garamond" pitchFamily="18" charset="0"/>
                          <a:ea typeface="Latha"/>
                          <a:cs typeface="Latha"/>
                        </a:rPr>
                        <a:t>-</a:t>
                      </a:r>
                      <a:endParaRPr kumimoji="0" lang="en-US" sz="1200" b="1" i="0" u="none" strike="noStrike" cap="none" normalizeH="0" baseline="0" smtClean="0">
                        <a:ln>
                          <a:noFill/>
                        </a:ln>
                        <a:solidFill>
                          <a:srgbClr val="000000"/>
                        </a:solidFill>
                        <a:effectLst/>
                        <a:latin typeface="Garamond"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DB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a-IN" sz="1200" b="1" i="0" u="none" strike="noStrike" cap="none" normalizeH="0" baseline="0" smtClean="0">
                          <a:ln>
                            <a:noFill/>
                          </a:ln>
                          <a:solidFill>
                            <a:srgbClr val="000000"/>
                          </a:solidFill>
                          <a:effectLst/>
                          <a:latin typeface="Garamond" pitchFamily="18" charset="0"/>
                          <a:ea typeface="Latha"/>
                          <a:cs typeface="Latha"/>
                        </a:rPr>
                        <a:t>+</a:t>
                      </a:r>
                      <a:endParaRPr kumimoji="0" lang="en-US" sz="1200" b="1" i="0" u="none" strike="noStrike" cap="none" normalizeH="0" baseline="0" smtClean="0">
                        <a:ln>
                          <a:noFill/>
                        </a:ln>
                        <a:solidFill>
                          <a:srgbClr val="000000"/>
                        </a:solidFill>
                        <a:effectLst/>
                        <a:latin typeface="Garamond"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DBD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a-IN" sz="1200" b="1" i="0" u="none" strike="noStrike" cap="none" normalizeH="0" baseline="0" smtClean="0">
                          <a:ln>
                            <a:noFill/>
                          </a:ln>
                          <a:solidFill>
                            <a:srgbClr val="000000"/>
                          </a:solidFill>
                          <a:effectLst/>
                          <a:latin typeface="Garamond" pitchFamily="18" charset="0"/>
                          <a:ea typeface="Latha"/>
                          <a:cs typeface="Latha"/>
                        </a:rPr>
                        <a:t>-</a:t>
                      </a:r>
                      <a:endParaRPr kumimoji="0" lang="en-US" sz="1200" b="1" i="0" u="none" strike="noStrike" cap="none" normalizeH="0" baseline="0" smtClean="0">
                        <a:ln>
                          <a:noFill/>
                        </a:ln>
                        <a:solidFill>
                          <a:srgbClr val="000000"/>
                        </a:solidFill>
                        <a:effectLst/>
                        <a:latin typeface="Garamond"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DBD2"/>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a-IN" sz="1100" b="0" i="0" u="none" strike="noStrike" cap="none" normalizeH="0" baseline="0" smtClean="0">
                          <a:ln>
                            <a:noFill/>
                          </a:ln>
                          <a:solidFill>
                            <a:srgbClr val="000000"/>
                          </a:solidFill>
                          <a:effectLst/>
                          <a:latin typeface="Garamond" pitchFamily="18" charset="0"/>
                          <a:ea typeface="Latha"/>
                          <a:cs typeface="Latha"/>
                        </a:rPr>
                        <a:t>Nije PCOS</a:t>
                      </a:r>
                      <a:endParaRPr kumimoji="0" lang="en-US" sz="1100" b="0" i="0" u="none" strike="noStrike" cap="none" normalizeH="0" baseline="0" smtClean="0">
                        <a:ln>
                          <a:noFill/>
                        </a:ln>
                        <a:solidFill>
                          <a:srgbClr val="000000"/>
                        </a:solidFill>
                        <a:effectLst/>
                        <a:latin typeface="Garamond"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E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a-IN" sz="1200" b="1" i="0" u="none" strike="noStrike" cap="none" normalizeH="0" baseline="0" smtClean="0">
                          <a:ln>
                            <a:noFill/>
                          </a:ln>
                          <a:solidFill>
                            <a:srgbClr val="000000"/>
                          </a:solidFill>
                          <a:effectLst/>
                          <a:latin typeface="Garamond" pitchFamily="18" charset="0"/>
                          <a:ea typeface="Latha"/>
                          <a:cs typeface="Latha"/>
                        </a:rPr>
                        <a:t>-</a:t>
                      </a:r>
                      <a:endParaRPr kumimoji="0" lang="en-US" sz="1200" b="1" i="0" u="none" strike="noStrike" cap="none" normalizeH="0" baseline="0" smtClean="0">
                        <a:ln>
                          <a:noFill/>
                        </a:ln>
                        <a:solidFill>
                          <a:srgbClr val="000000"/>
                        </a:solidFill>
                        <a:effectLst/>
                        <a:latin typeface="Garamond"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E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a-IN" sz="1200" b="1" i="0" u="none" strike="noStrike" cap="none" normalizeH="0" baseline="0" smtClean="0">
                          <a:ln>
                            <a:noFill/>
                          </a:ln>
                          <a:solidFill>
                            <a:srgbClr val="000000"/>
                          </a:solidFill>
                          <a:effectLst/>
                          <a:latin typeface="Garamond" pitchFamily="18" charset="0"/>
                          <a:ea typeface="Latha"/>
                          <a:cs typeface="Latha"/>
                        </a:rPr>
                        <a:t>-</a:t>
                      </a:r>
                      <a:endParaRPr kumimoji="0" lang="en-US" sz="1200" b="1" i="0" u="none" strike="noStrike" cap="none" normalizeH="0" baseline="0" smtClean="0">
                        <a:ln>
                          <a:noFill/>
                        </a:ln>
                        <a:solidFill>
                          <a:srgbClr val="000000"/>
                        </a:solidFill>
                        <a:effectLst/>
                        <a:latin typeface="Garamond"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E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a-IN" sz="1200" b="1" i="0" u="none" strike="noStrike" cap="none" normalizeH="0" baseline="0" smtClean="0">
                          <a:ln>
                            <a:noFill/>
                          </a:ln>
                          <a:solidFill>
                            <a:srgbClr val="000000"/>
                          </a:solidFill>
                          <a:effectLst/>
                          <a:latin typeface="Garamond" pitchFamily="18" charset="0"/>
                          <a:ea typeface="Latha"/>
                          <a:cs typeface="Latha"/>
                        </a:rPr>
                        <a:t>+</a:t>
                      </a:r>
                      <a:endParaRPr kumimoji="0" lang="en-US" sz="1200" b="1" i="0" u="none" strike="noStrike" cap="none" normalizeH="0" baseline="0" smtClean="0">
                        <a:ln>
                          <a:noFill/>
                        </a:ln>
                        <a:solidFill>
                          <a:srgbClr val="000000"/>
                        </a:solidFill>
                        <a:effectLst/>
                        <a:latin typeface="Garamond"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EEA"/>
                    </a:solidFill>
                  </a:tcPr>
                </a:tc>
              </a:tr>
            </a:tbl>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Content Placeholder 2"/>
          <p:cNvSpPr>
            <a:spLocks noGrp="1"/>
          </p:cNvSpPr>
          <p:nvPr>
            <p:ph idx="1"/>
          </p:nvPr>
        </p:nvSpPr>
        <p:spPr>
          <a:xfrm>
            <a:off x="1371600" y="2801938"/>
            <a:ext cx="6400800" cy="1693862"/>
          </a:xfrm>
        </p:spPr>
        <p:txBody>
          <a:bodyPr/>
          <a:lstStyle/>
          <a:p>
            <a:pPr indent="0" algn="ctr">
              <a:buFont typeface="Wingdings" pitchFamily="2" charset="2"/>
              <a:buNone/>
            </a:pPr>
            <a:r>
              <a:rPr lang="ta-IN" b="1" smtClean="0">
                <a:latin typeface="Arial Narrow" pitchFamily="34" charset="0"/>
              </a:rPr>
              <a:t>U ADOLESCENATA KOD KOJIH DIJAGNOZA NIJE JASNA SIMPTOMI SE MORAJU PRATITI I EVALUACIJA PONAVLJATI SVAKIH 6-12 MJESECI</a:t>
            </a:r>
            <a:endParaRPr lang="en-US" b="1" smtClean="0">
              <a:latin typeface="Arial Narrow"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noAutofit/>
          </a:bodyPr>
          <a:lstStyle/>
          <a:p>
            <a:r>
              <a:rPr lang="ta-IN" sz="2400" b="1" cap="none" smtClean="0">
                <a:latin typeface="Arial Narrow" pitchFamily="34" charset="0"/>
              </a:rPr>
              <a:t>VAŽNOST RANOG POSTAVLJANJA DIJAGNOZE</a:t>
            </a:r>
            <a:endParaRPr lang="en-US" sz="2400" b="1" cap="none" smtClean="0">
              <a:latin typeface="Arial Narrow" pitchFamily="34" charset="0"/>
            </a:endParaRPr>
          </a:p>
        </p:txBody>
      </p:sp>
      <p:sp>
        <p:nvSpPr>
          <p:cNvPr id="3" name="Content Placeholder 2"/>
          <p:cNvSpPr>
            <a:spLocks noGrp="1"/>
          </p:cNvSpPr>
          <p:nvPr>
            <p:ph idx="1"/>
          </p:nvPr>
        </p:nvSpPr>
        <p:spPr>
          <a:xfrm>
            <a:off x="1371600" y="2438400"/>
            <a:ext cx="6400800" cy="3048000"/>
          </a:xfrm>
        </p:spPr>
        <p:txBody>
          <a:bodyPr>
            <a:normAutofit/>
          </a:bodyPr>
          <a:lstStyle/>
          <a:p>
            <a:pPr>
              <a:lnSpc>
                <a:spcPct val="130000"/>
              </a:lnSpc>
            </a:pPr>
            <a:r>
              <a:rPr lang="ta-IN" sz="1500" smtClean="0">
                <a:latin typeface="Arial Narrow" pitchFamily="34" charset="0"/>
              </a:rPr>
              <a:t>važno je rano postaviti dijagnozu punog fenotipa PCOS s obzirom da on ima izražene kardiovaskularne i metaboličke rizike</a:t>
            </a:r>
          </a:p>
          <a:p>
            <a:pPr>
              <a:lnSpc>
                <a:spcPct val="130000"/>
              </a:lnSpc>
              <a:buFont typeface="Wingdings" pitchFamily="2" charset="2"/>
              <a:buNone/>
            </a:pPr>
            <a:endParaRPr lang="ta-IN" sz="1500" smtClean="0">
              <a:latin typeface="Arial Narrow" pitchFamily="34" charset="0"/>
            </a:endParaRPr>
          </a:p>
          <a:p>
            <a:pPr>
              <a:lnSpc>
                <a:spcPct val="130000"/>
              </a:lnSpc>
            </a:pPr>
            <a:r>
              <a:rPr lang="ta-IN" sz="1500" smtClean="0">
                <a:latin typeface="Arial Narrow" pitchFamily="34" charset="0"/>
              </a:rPr>
              <a:t>Blaži fenotipovi čija se dijagnoza otežano postavlja za vrijeme adolescencije imaju niske metaboličke i kardiovaskularne rizike, stoga vjerojatno ne čini razliku postavi li se dijagnoza s 15 ili 18 godina</a:t>
            </a:r>
          </a:p>
          <a:p>
            <a:pPr>
              <a:lnSpc>
                <a:spcPct val="130000"/>
              </a:lnSpc>
              <a:buFont typeface="Wingdings" pitchFamily="2" charset="2"/>
              <a:buNone/>
            </a:pPr>
            <a:endParaRPr lang="ta-IN" sz="1500" smtClean="0">
              <a:latin typeface="Arial Narrow" pitchFamily="34" charset="0"/>
            </a:endParaRPr>
          </a:p>
          <a:p>
            <a:pPr>
              <a:lnSpc>
                <a:spcPct val="130000"/>
              </a:lnSpc>
            </a:pPr>
            <a:r>
              <a:rPr lang="ta-IN" sz="1500" smtClean="0">
                <a:latin typeface="Arial Narrow" pitchFamily="34" charset="0"/>
              </a:rPr>
              <a:t>Postavljanje dijagnoze tamo gdje nismo sigurni predstavlja nepotreban stres es za adolescentice</a:t>
            </a:r>
            <a:endParaRPr lang="en-US" sz="1500" smtClean="0">
              <a:latin typeface="Arial Narrow"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noAutofit/>
          </a:bodyPr>
          <a:lstStyle/>
          <a:p>
            <a:r>
              <a:rPr lang="ta-IN" sz="2400" b="1" cap="none" smtClean="0">
                <a:latin typeface="Arial Narrow" pitchFamily="34" charset="0"/>
              </a:rPr>
              <a:t>SCREENING NA METABOLIČKE ABNORMALNOSTI</a:t>
            </a:r>
            <a:endParaRPr lang="en-US" sz="2400" b="1" cap="none" smtClean="0">
              <a:latin typeface="Arial Narrow" pitchFamily="34" charset="0"/>
            </a:endParaRPr>
          </a:p>
        </p:txBody>
      </p:sp>
      <p:sp>
        <p:nvSpPr>
          <p:cNvPr id="3" name="Content Placeholder 2"/>
          <p:cNvSpPr>
            <a:spLocks noGrp="1"/>
          </p:cNvSpPr>
          <p:nvPr>
            <p:ph idx="1"/>
          </p:nvPr>
        </p:nvSpPr>
        <p:spPr>
          <a:xfrm>
            <a:off x="1371600" y="2282825"/>
            <a:ext cx="6400800" cy="839788"/>
          </a:xfrm>
        </p:spPr>
        <p:txBody>
          <a:bodyPr>
            <a:normAutofit/>
          </a:bodyPr>
          <a:lstStyle/>
          <a:p>
            <a:pPr indent="0" algn="ctr">
              <a:lnSpc>
                <a:spcPct val="140000"/>
              </a:lnSpc>
              <a:buFont typeface="Wingdings" pitchFamily="2" charset="2"/>
              <a:buNone/>
            </a:pPr>
            <a:r>
              <a:rPr lang="ta-IN" sz="1700" b="1" smtClean="0">
                <a:latin typeface="Arial Narrow" pitchFamily="34" charset="0"/>
              </a:rPr>
              <a:t>nakon postavljanja dijagnoze PCOS obavezan screening na metaboličke abnormalnosti</a:t>
            </a:r>
            <a:endParaRPr lang="en-US" sz="1700" b="1" smtClean="0">
              <a:latin typeface="Arial Narrow" pitchFamily="34" charset="0"/>
            </a:endParaRPr>
          </a:p>
        </p:txBody>
      </p:sp>
      <p:pic>
        <p:nvPicPr>
          <p:cNvPr id="46101" name="Picture 21" descr="Picture1"/>
          <p:cNvPicPr>
            <a:picLocks noChangeAspect="1" noChangeArrowheads="1"/>
          </p:cNvPicPr>
          <p:nvPr/>
        </p:nvPicPr>
        <p:blipFill>
          <a:blip r:embed="rId3"/>
          <a:srcRect/>
          <a:stretch>
            <a:fillRect/>
          </a:stretch>
        </p:blipFill>
        <p:spPr bwMode="auto">
          <a:xfrm>
            <a:off x="1016000" y="3108325"/>
            <a:ext cx="6983413" cy="2622550"/>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bodyPr>
          <a:lstStyle/>
          <a:p>
            <a:r>
              <a:rPr lang="ta-IN" b="1" cap="none" smtClean="0">
                <a:latin typeface="Arial Narrow" pitchFamily="34" charset="0"/>
              </a:rPr>
              <a:t>LIJEČENJE</a:t>
            </a:r>
            <a:endParaRPr lang="en-US" b="1" cap="none" smtClean="0">
              <a:latin typeface="Arial Narrow" pitchFamily="34" charset="0"/>
            </a:endParaRPr>
          </a:p>
        </p:txBody>
      </p:sp>
      <p:sp>
        <p:nvSpPr>
          <p:cNvPr id="3" name="Content Placeholder 2"/>
          <p:cNvSpPr>
            <a:spLocks noGrp="1"/>
          </p:cNvSpPr>
          <p:nvPr>
            <p:ph idx="1"/>
          </p:nvPr>
        </p:nvSpPr>
        <p:spPr>
          <a:xfrm>
            <a:off x="1371600" y="2438400"/>
            <a:ext cx="6400800" cy="3048000"/>
          </a:xfrm>
        </p:spPr>
        <p:txBody>
          <a:bodyPr>
            <a:normAutofit/>
          </a:bodyPr>
          <a:lstStyle/>
          <a:p>
            <a:pPr>
              <a:lnSpc>
                <a:spcPct val="140000"/>
              </a:lnSpc>
            </a:pPr>
            <a:r>
              <a:rPr lang="ta-IN" sz="1500" smtClean="0">
                <a:latin typeface="Arial Narrow" pitchFamily="34" charset="0"/>
              </a:rPr>
              <a:t>treba započeti odmah nakon postavljanja dijagnoze kako bi se smanjili simptomi te dugotrajni rizici.</a:t>
            </a:r>
          </a:p>
          <a:p>
            <a:pPr>
              <a:lnSpc>
                <a:spcPct val="140000"/>
              </a:lnSpc>
              <a:buFont typeface="Wingdings" pitchFamily="2" charset="2"/>
              <a:buNone/>
            </a:pPr>
            <a:r>
              <a:rPr lang="ta-IN" sz="1500" smtClean="0">
                <a:latin typeface="Arial Narrow" pitchFamily="34" charset="0"/>
              </a:rPr>
              <a:t>1. dijeta i tjelovježba </a:t>
            </a:r>
            <a:r>
              <a:rPr lang="en-US" sz="1500" smtClean="0">
                <a:latin typeface="Arial Narrow" pitchFamily="34" charset="0"/>
              </a:rPr>
              <a:t>–</a:t>
            </a:r>
            <a:r>
              <a:rPr lang="ta-IN" sz="1500" smtClean="0">
                <a:latin typeface="Arial Narrow" pitchFamily="34" charset="0"/>
              </a:rPr>
              <a:t> za pretile</a:t>
            </a:r>
          </a:p>
          <a:p>
            <a:pPr>
              <a:lnSpc>
                <a:spcPct val="140000"/>
              </a:lnSpc>
              <a:buFont typeface="Wingdings" pitchFamily="2" charset="2"/>
              <a:buNone/>
            </a:pPr>
            <a:r>
              <a:rPr lang="ta-IN" sz="1500" smtClean="0">
                <a:latin typeface="Arial Narrow" pitchFamily="34" charset="0"/>
              </a:rPr>
              <a:t>2. oralni hormonski kontraceptivi s antiandrogenim gestagenima (prva linija liječenja) </a:t>
            </a:r>
            <a:r>
              <a:rPr lang="en-US" sz="1500" smtClean="0">
                <a:latin typeface="Arial Narrow" pitchFamily="34" charset="0"/>
              </a:rPr>
              <a:t>–</a:t>
            </a:r>
            <a:r>
              <a:rPr lang="ta-IN" sz="1500" smtClean="0">
                <a:latin typeface="Arial Narrow" pitchFamily="34" charset="0"/>
              </a:rPr>
              <a:t> regulacija ciklusa, liječenje akni i hirzutizma, prevencija rasta novih dlaka + kozmetsko liječenje</a:t>
            </a:r>
          </a:p>
          <a:p>
            <a:pPr>
              <a:lnSpc>
                <a:spcPct val="140000"/>
              </a:lnSpc>
              <a:buFont typeface="Wingdings" pitchFamily="2" charset="2"/>
              <a:buNone/>
            </a:pPr>
            <a:r>
              <a:rPr lang="ta-IN" sz="1500" smtClean="0">
                <a:latin typeface="Arial Narrow" pitchFamily="34" charset="0"/>
              </a:rPr>
              <a:t>3. anti androgeni (finasterid, spironolakton) kod izraženog hirzutizma</a:t>
            </a:r>
          </a:p>
          <a:p>
            <a:pPr>
              <a:lnSpc>
                <a:spcPct val="140000"/>
              </a:lnSpc>
              <a:buFont typeface="Wingdings" pitchFamily="2" charset="2"/>
              <a:buNone/>
            </a:pPr>
            <a:r>
              <a:rPr lang="ta-IN" sz="1500" smtClean="0">
                <a:latin typeface="Arial Narrow" pitchFamily="34" charset="0"/>
              </a:rPr>
              <a:t>4. Metformin </a:t>
            </a:r>
            <a:r>
              <a:rPr lang="en-US" sz="1500" smtClean="0">
                <a:latin typeface="Arial Narrow" pitchFamily="34" charset="0"/>
              </a:rPr>
              <a:t>–</a:t>
            </a:r>
            <a:r>
              <a:rPr lang="ta-IN" sz="1500" smtClean="0">
                <a:latin typeface="Arial Narrow" pitchFamily="34" charset="0"/>
              </a:rPr>
              <a:t> kod inzulinske rezisencije i kod onih koji ne podnose drugo liječenje</a:t>
            </a:r>
          </a:p>
          <a:p>
            <a:pPr lvl="1">
              <a:lnSpc>
                <a:spcPct val="90000"/>
              </a:lnSpc>
            </a:pPr>
            <a:endParaRPr lang="en-US" sz="140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ontent Placeholder 4"/>
          <p:cNvSpPr>
            <a:spLocks noGrp="1"/>
          </p:cNvSpPr>
          <p:nvPr>
            <p:ph idx="1"/>
          </p:nvPr>
        </p:nvSpPr>
        <p:spPr>
          <a:xfrm>
            <a:off x="1150938" y="1376363"/>
            <a:ext cx="4149725" cy="2082800"/>
          </a:xfrm>
          <a:solidFill>
            <a:schemeClr val="bg2"/>
          </a:solidFill>
        </p:spPr>
        <p:txBody>
          <a:bodyPr/>
          <a:lstStyle/>
          <a:p>
            <a:pPr indent="0" algn="ctr">
              <a:buFont typeface="Wingdings" pitchFamily="2" charset="2"/>
              <a:buNone/>
            </a:pPr>
            <a:r>
              <a:rPr lang="ta-IN" b="1" smtClean="0">
                <a:latin typeface="Arial Narrow" pitchFamily="34" charset="0"/>
              </a:rPr>
              <a:t>PSIHOLOŠKA POMOĆ I RAZUMIJEVANJE  JEDAN OD NAJVAŽNIJIH ASPEKATA LIJEČENJA</a:t>
            </a:r>
          </a:p>
          <a:p>
            <a:pPr indent="0" algn="ctr">
              <a:buFont typeface="Wingdings" pitchFamily="2" charset="2"/>
              <a:buNone/>
            </a:pPr>
            <a:r>
              <a:rPr lang="ta-IN" b="1" smtClean="0">
                <a:latin typeface="Arial Narrow" pitchFamily="34" charset="0"/>
              </a:rPr>
              <a:t>ADOLECENTICA S PCOS</a:t>
            </a:r>
            <a:endParaRPr lang="en-US" b="1" smtClean="0">
              <a:latin typeface="Arial Narrow" pitchFamily="34" charset="0"/>
            </a:endParaRPr>
          </a:p>
        </p:txBody>
      </p:sp>
      <p:pic>
        <p:nvPicPr>
          <p:cNvPr id="50178" name="Picture 5"/>
          <p:cNvPicPr>
            <a:picLocks noChangeAspect="1"/>
          </p:cNvPicPr>
          <p:nvPr/>
        </p:nvPicPr>
        <p:blipFill>
          <a:blip r:embed="rId3"/>
          <a:srcRect/>
          <a:stretch>
            <a:fillRect/>
          </a:stretch>
        </p:blipFill>
        <p:spPr bwMode="auto">
          <a:xfrm>
            <a:off x="4406900" y="3103563"/>
            <a:ext cx="3403600" cy="2387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73188"/>
            <a:ext cx="6400800" cy="685800"/>
          </a:xfrm>
        </p:spPr>
        <p:txBody>
          <a:bodyPr>
            <a:noAutofit/>
          </a:bodyPr>
          <a:lstStyle/>
          <a:p>
            <a:pPr fontAlgn="auto">
              <a:spcAft>
                <a:spcPts val="0"/>
              </a:spcAft>
              <a:defRPr/>
            </a:pPr>
            <a:r>
              <a:rPr lang="ta-IN" sz="2800" b="1" dirty="0" smtClean="0"/>
              <a:t>postavljanje dijagnoze PCOS u odrasloj dobi</a:t>
            </a:r>
            <a:endParaRPr lang="en-US" sz="2800" b="1" dirty="0"/>
          </a:p>
        </p:txBody>
      </p:sp>
      <p:sp>
        <p:nvSpPr>
          <p:cNvPr id="4" name="Rectangle 2"/>
          <p:cNvSpPr txBox="1">
            <a:spLocks noChangeArrowheads="1"/>
          </p:cNvSpPr>
          <p:nvPr/>
        </p:nvSpPr>
        <p:spPr>
          <a:xfrm>
            <a:off x="984250" y="2165350"/>
            <a:ext cx="7115175" cy="519113"/>
          </a:xfrm>
          <a:prstGeom prst="rect">
            <a:avLst/>
          </a:prstGeom>
        </p:spPr>
        <p:txBody>
          <a:bodyPr anchor="b">
            <a:normAutofit/>
          </a:bodyPr>
          <a:lstStyle/>
          <a:p>
            <a:pPr algn="ctr" defTabSz="914400"/>
            <a:r>
              <a:rPr lang="hr-HR" b="1">
                <a:latin typeface="Arial Narrow" pitchFamily="34" charset="0"/>
              </a:rPr>
              <a:t>ROTTERDAM KRITERIJI - ESHRE/ASRM, </a:t>
            </a:r>
            <a:r>
              <a:rPr lang="hr-HR" sz="2000" b="1">
                <a:latin typeface="Arial Narrow" pitchFamily="34" charset="0"/>
              </a:rPr>
              <a:t>2003</a:t>
            </a:r>
          </a:p>
        </p:txBody>
      </p:sp>
      <p:sp>
        <p:nvSpPr>
          <p:cNvPr id="5" name="Rectangle 3"/>
          <p:cNvSpPr txBox="1">
            <a:spLocks noChangeArrowheads="1"/>
          </p:cNvSpPr>
          <p:nvPr/>
        </p:nvSpPr>
        <p:spPr>
          <a:xfrm>
            <a:off x="984250" y="3308350"/>
            <a:ext cx="6788150" cy="1657350"/>
          </a:xfrm>
          <a:prstGeom prst="rect">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solidFill>
              <a:schemeClr val="tx2"/>
            </a:solidFill>
          </a:ln>
        </p:spPr>
        <p:txBody>
          <a:bodyPr>
            <a:normAutofit/>
          </a:bodyPr>
          <a:lstStyle/>
          <a:p>
            <a:pPr indent="-273050" defTabSz="914400">
              <a:lnSpc>
                <a:spcPct val="130000"/>
              </a:lnSpc>
              <a:spcBef>
                <a:spcPct val="20000"/>
              </a:spcBef>
              <a:buFont typeface="Wingdings" pitchFamily="2" charset="2"/>
              <a:buChar char="v"/>
            </a:pPr>
            <a:r>
              <a:rPr lang="hr-HR" sz="2200" b="1">
                <a:latin typeface="Arial Narrow" pitchFamily="34" charset="0"/>
              </a:rPr>
              <a:t>Oligo- i/ili anovulacija</a:t>
            </a:r>
          </a:p>
          <a:p>
            <a:pPr indent="-273050" defTabSz="914400">
              <a:lnSpc>
                <a:spcPct val="130000"/>
              </a:lnSpc>
              <a:spcBef>
                <a:spcPct val="20000"/>
              </a:spcBef>
              <a:buFont typeface="Wingdings" pitchFamily="2" charset="2"/>
              <a:buChar char="v"/>
            </a:pPr>
            <a:r>
              <a:rPr lang="hr-HR" sz="2200" b="1">
                <a:latin typeface="Arial Narrow" pitchFamily="34" charset="0"/>
              </a:rPr>
              <a:t>Klinički i/ili biokemijski znaci hiperandrogenizma</a:t>
            </a:r>
          </a:p>
          <a:p>
            <a:pPr indent="-273050" defTabSz="914400">
              <a:lnSpc>
                <a:spcPct val="130000"/>
              </a:lnSpc>
              <a:spcBef>
                <a:spcPct val="20000"/>
              </a:spcBef>
              <a:buFont typeface="Wingdings" pitchFamily="2" charset="2"/>
              <a:buChar char="v"/>
            </a:pPr>
            <a:r>
              <a:rPr lang="hr-HR" sz="2200" b="1">
                <a:latin typeface="Arial Narrow" pitchFamily="34" charset="0"/>
              </a:rPr>
              <a:t>UZV policistični jajnici</a:t>
            </a:r>
            <a:endParaRPr lang="en-US" sz="2200" b="1">
              <a:latin typeface="Arial Narrow" pitchFamily="34" charset="0"/>
            </a:endParaRPr>
          </a:p>
        </p:txBody>
      </p:sp>
      <p:sp>
        <p:nvSpPr>
          <p:cNvPr id="6" name="Text Box 5"/>
          <p:cNvSpPr txBox="1">
            <a:spLocks noChangeArrowheads="1"/>
          </p:cNvSpPr>
          <p:nvPr/>
        </p:nvSpPr>
        <p:spPr bwMode="auto">
          <a:xfrm>
            <a:off x="1371600" y="2684463"/>
            <a:ext cx="2416175" cy="366712"/>
          </a:xfrm>
          <a:prstGeom prst="rect">
            <a:avLst/>
          </a:prstGeom>
          <a:noFill/>
          <a:ln w="9525">
            <a:noFill/>
            <a:miter lim="800000"/>
            <a:headEnd/>
            <a:tailEnd/>
          </a:ln>
        </p:spPr>
        <p:txBody>
          <a:bodyPr wrap="none">
            <a:spAutoFit/>
          </a:bodyPr>
          <a:lstStyle/>
          <a:p>
            <a:pPr fontAlgn="auto">
              <a:spcBef>
                <a:spcPts val="0"/>
              </a:spcBef>
              <a:spcAft>
                <a:spcPts val="0"/>
              </a:spcAft>
              <a:defRPr/>
            </a:pPr>
            <a:r>
              <a:rPr lang="hr-HR" b="1">
                <a:solidFill>
                  <a:srgbClr val="FF0066"/>
                </a:solidFill>
                <a:latin typeface="Tahoma" pitchFamily="34" charset="0"/>
              </a:rPr>
              <a:t>2 od 3 za dijagnozu</a:t>
            </a:r>
          </a:p>
        </p:txBody>
      </p:sp>
      <p:sp>
        <p:nvSpPr>
          <p:cNvPr id="15365" name="Text Box 6"/>
          <p:cNvSpPr txBox="1">
            <a:spLocks noChangeArrowheads="1"/>
          </p:cNvSpPr>
          <p:nvPr/>
        </p:nvSpPr>
        <p:spPr bwMode="auto">
          <a:xfrm>
            <a:off x="1371600" y="5095875"/>
            <a:ext cx="6727825" cy="646113"/>
          </a:xfrm>
          <a:prstGeom prst="rect">
            <a:avLst/>
          </a:prstGeom>
          <a:noFill/>
          <a:ln w="9525">
            <a:noFill/>
            <a:miter lim="800000"/>
            <a:headEnd/>
            <a:tailEnd/>
          </a:ln>
        </p:spPr>
        <p:txBody>
          <a:bodyPr>
            <a:spAutoFit/>
          </a:bodyPr>
          <a:lstStyle/>
          <a:p>
            <a:r>
              <a:rPr lang="hr-HR">
                <a:latin typeface="Tahoma" pitchFamily="34" charset="0"/>
              </a:rPr>
              <a:t>Nakon isključenja bolesti koje se slično manifestiraju</a:t>
            </a:r>
            <a:endParaRPr lang="hr-HR">
              <a:latin typeface="Arial Narrow" pitchFamily="34" charset="0"/>
            </a:endParaRPr>
          </a:p>
          <a:p>
            <a:r>
              <a:rPr lang="hr-HR">
                <a:latin typeface="Tahoma" pitchFamily="34" charset="0"/>
              </a:rPr>
              <a:t>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833563"/>
            <a:ext cx="6400800" cy="1146175"/>
          </a:xfrm>
        </p:spPr>
        <p:txBody>
          <a:bodyPr wrap="square" numCol="1" compatLnSpc="1">
            <a:prstTxWarp prst="textNoShape">
              <a:avLst/>
            </a:prstTxWarp>
            <a:noAutofit/>
          </a:bodyPr>
          <a:lstStyle/>
          <a:p>
            <a:r>
              <a:rPr lang="ta-IN" sz="2400" b="1" cap="none" smtClean="0">
                <a:latin typeface="Arial Narrow" pitchFamily="34" charset="0"/>
              </a:rPr>
              <a:t>TIJEKOM PRIJELAZA IZ ADOLESCENCIJE U ODRASLU DOB PARAMETRI KARAKTERISTIČNI ZA PCOS MOGU BITI NORMALAN ILI TRANZITORAN NALAZ</a:t>
            </a:r>
            <a:endParaRPr lang="en-US" sz="2400" b="1" cap="none" smtClean="0">
              <a:latin typeface="Arial Narrow" pitchFamily="34" charset="0"/>
            </a:endParaRPr>
          </a:p>
        </p:txBody>
      </p:sp>
      <p:sp>
        <p:nvSpPr>
          <p:cNvPr id="17410" name="Content Placeholder 2"/>
          <p:cNvSpPr>
            <a:spLocks noGrp="1"/>
          </p:cNvSpPr>
          <p:nvPr>
            <p:ph idx="1"/>
          </p:nvPr>
        </p:nvSpPr>
        <p:spPr>
          <a:xfrm>
            <a:off x="1371600" y="3108325"/>
            <a:ext cx="6400800" cy="2378075"/>
          </a:xfrm>
        </p:spPr>
        <p:txBody>
          <a:bodyPr/>
          <a:lstStyle/>
          <a:p>
            <a:r>
              <a:rPr lang="ta-IN" smtClean="0">
                <a:ea typeface="Latha"/>
              </a:rPr>
              <a:t> </a:t>
            </a:r>
            <a:r>
              <a:rPr lang="ta-IN" sz="2000" b="1" smtClean="0">
                <a:latin typeface="Arial Narrow" pitchFamily="34" charset="0"/>
              </a:rPr>
              <a:t>PRIJEVREMENO POSTAVLJANJE DIJAGNOZE:</a:t>
            </a:r>
            <a:endParaRPr lang="ta-IN" sz="2400" b="1" smtClean="0">
              <a:latin typeface="Arial Narrow" pitchFamily="34" charset="0"/>
            </a:endParaRPr>
          </a:p>
          <a:p>
            <a:pPr lvl="1"/>
            <a:r>
              <a:rPr lang="ta-IN" sz="2000" smtClean="0">
                <a:latin typeface="Arial Narrow" pitchFamily="34" charset="0"/>
              </a:rPr>
              <a:t>nepotrebno liječenje</a:t>
            </a:r>
          </a:p>
          <a:p>
            <a:pPr lvl="1"/>
            <a:r>
              <a:rPr lang="ta-IN" sz="2000" smtClean="0">
                <a:latin typeface="Arial Narrow" pitchFamily="34" charset="0"/>
              </a:rPr>
              <a:t>psihički stres</a:t>
            </a:r>
          </a:p>
          <a:p>
            <a:pPr lvl="1"/>
            <a:r>
              <a:rPr lang="ta-IN" sz="2000" smtClean="0">
                <a:latin typeface="Arial Narrow" pitchFamily="34" charset="0"/>
              </a:rPr>
              <a:t>ugrožava kvalitetu klinički studija kojima je potrebna homogenost i točnost u postavljanju dijagnoze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bodyPr>
          <a:lstStyle/>
          <a:p>
            <a:r>
              <a:rPr lang="ta-IN" b="1" cap="none" smtClean="0">
                <a:latin typeface="Arial Narrow" pitchFamily="34" charset="0"/>
              </a:rPr>
              <a:t>KRONIČNA ANOVULACIJA</a:t>
            </a:r>
            <a:endParaRPr lang="en-US" b="1" cap="none" smtClean="0">
              <a:latin typeface="Arial Narrow" pitchFamily="34" charset="0"/>
            </a:endParaRPr>
          </a:p>
        </p:txBody>
      </p:sp>
      <p:sp>
        <p:nvSpPr>
          <p:cNvPr id="3" name="Content Placeholder 2"/>
          <p:cNvSpPr>
            <a:spLocks noGrp="1"/>
          </p:cNvSpPr>
          <p:nvPr>
            <p:ph idx="1"/>
          </p:nvPr>
        </p:nvSpPr>
        <p:spPr>
          <a:xfrm>
            <a:off x="1371600" y="2438400"/>
            <a:ext cx="6400800" cy="3048000"/>
          </a:xfrm>
        </p:spPr>
        <p:txBody>
          <a:bodyPr rtlCol="0">
            <a:normAutofit lnSpcReduction="10000"/>
          </a:bodyPr>
          <a:lstStyle/>
          <a:p>
            <a:pPr indent="-274320" fontAlgn="auto">
              <a:spcAft>
                <a:spcPts val="0"/>
              </a:spcAft>
              <a:defRPr/>
            </a:pPr>
            <a:r>
              <a:rPr lang="ta-IN" dirty="0" smtClean="0">
                <a:latin typeface="Arial"/>
                <a:cs typeface="Arial"/>
              </a:rPr>
              <a:t>oligomenoreja ili sekundarna amenoreja </a:t>
            </a:r>
            <a:r>
              <a:rPr lang="en-US" dirty="0" smtClean="0">
                <a:latin typeface="Arial"/>
                <a:cs typeface="Arial"/>
              </a:rPr>
              <a:t>–</a:t>
            </a:r>
            <a:r>
              <a:rPr lang="ta-IN" dirty="0" smtClean="0">
                <a:latin typeface="Arial"/>
                <a:cs typeface="Arial"/>
              </a:rPr>
              <a:t> ključni element za postavljanje dijagnoze PCOS u odrasloj dobi.</a:t>
            </a:r>
          </a:p>
          <a:p>
            <a:pPr indent="-274320" fontAlgn="auto">
              <a:spcAft>
                <a:spcPts val="0"/>
              </a:spcAft>
              <a:defRPr/>
            </a:pPr>
            <a:endParaRPr lang="ta-IN" dirty="0" smtClean="0">
              <a:latin typeface="Arial"/>
              <a:cs typeface="Arial"/>
            </a:endParaRPr>
          </a:p>
          <a:p>
            <a:pPr indent="-274320" fontAlgn="auto">
              <a:spcAft>
                <a:spcPts val="0"/>
              </a:spcAft>
              <a:defRPr/>
            </a:pPr>
            <a:r>
              <a:rPr lang="ta-IN" dirty="0" smtClean="0">
                <a:latin typeface="Arial"/>
                <a:cs typeface="Arial"/>
              </a:rPr>
              <a:t>kronična ovulacija i nepravilnosti menstruacijskog ciklusa u  </a:t>
            </a:r>
          </a:p>
          <a:p>
            <a:pPr indent="0" fontAlgn="auto">
              <a:spcAft>
                <a:spcPts val="0"/>
              </a:spcAft>
              <a:buFont typeface="Wingdings" pitchFamily="2" charset="2"/>
              <a:buNone/>
              <a:defRPr/>
            </a:pPr>
            <a:r>
              <a:rPr lang="ta-IN" dirty="0">
                <a:latin typeface="Arial"/>
                <a:cs typeface="Arial"/>
              </a:rPr>
              <a:t> </a:t>
            </a:r>
            <a:r>
              <a:rPr lang="ta-IN" dirty="0" smtClean="0">
                <a:latin typeface="Arial"/>
                <a:cs typeface="Arial"/>
              </a:rPr>
              <a:t>    adolescentica </a:t>
            </a:r>
            <a:r>
              <a:rPr lang="en-US" dirty="0" smtClean="0">
                <a:latin typeface="Arial"/>
                <a:cs typeface="Arial"/>
              </a:rPr>
              <a:t>–</a:t>
            </a:r>
            <a:r>
              <a:rPr lang="ta-IN" dirty="0" smtClean="0">
                <a:latin typeface="Arial"/>
                <a:cs typeface="Arial"/>
              </a:rPr>
              <a:t> uobičajene</a:t>
            </a:r>
          </a:p>
          <a:p>
            <a:pPr lvl="1" fontAlgn="auto">
              <a:spcAft>
                <a:spcPts val="0"/>
              </a:spcAft>
              <a:buFont typeface="Arial" pitchFamily="34" charset="0"/>
              <a:buChar char="•"/>
              <a:defRPr/>
            </a:pPr>
            <a:r>
              <a:rPr lang="ta-IN" dirty="0" smtClean="0">
                <a:latin typeface="Arial"/>
                <a:cs typeface="Arial"/>
              </a:rPr>
              <a:t>40-50% adolescentica (ginekološka dob 0.5-5) ima anovulatorne cikluse</a:t>
            </a:r>
            <a:endParaRPr lang="en-US" dirty="0">
              <a:latin typeface="Arial"/>
              <a:cs typeface="Aria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bodyPr>
          <a:lstStyle/>
          <a:p>
            <a:r>
              <a:rPr lang="ta-IN" b="1" cap="none" smtClean="0">
                <a:latin typeface="Arial Narrow" pitchFamily="34" charset="0"/>
              </a:rPr>
              <a:t>KRONIČNA ANOVULACIJA</a:t>
            </a:r>
            <a:endParaRPr lang="en-US" b="1" cap="none" smtClean="0">
              <a:latin typeface="Arial Narrow" pitchFamily="34" charset="0"/>
            </a:endParaRPr>
          </a:p>
        </p:txBody>
      </p:sp>
      <p:sp>
        <p:nvSpPr>
          <p:cNvPr id="3" name="Content Placeholder 2"/>
          <p:cNvSpPr>
            <a:spLocks noGrp="1"/>
          </p:cNvSpPr>
          <p:nvPr>
            <p:ph idx="1"/>
          </p:nvPr>
        </p:nvSpPr>
        <p:spPr>
          <a:xfrm>
            <a:off x="1371600" y="2438400"/>
            <a:ext cx="6400800" cy="3048000"/>
          </a:xfrm>
        </p:spPr>
        <p:txBody>
          <a:bodyPr rtlCol="0">
            <a:normAutofit/>
          </a:bodyPr>
          <a:lstStyle/>
          <a:p>
            <a:pPr indent="-274320" fontAlgn="auto">
              <a:spcAft>
                <a:spcPts val="0"/>
              </a:spcAft>
              <a:defRPr/>
            </a:pPr>
            <a:r>
              <a:rPr lang="ta-IN" dirty="0" smtClean="0">
                <a:latin typeface="Arial"/>
                <a:cs typeface="Arial"/>
              </a:rPr>
              <a:t>Progresija prema ovulatornim ciklusima raste sa</a:t>
            </a:r>
          </a:p>
          <a:p>
            <a:pPr indent="0" fontAlgn="auto">
              <a:spcAft>
                <a:spcPts val="0"/>
              </a:spcAft>
              <a:buFont typeface="Wingdings" pitchFamily="2" charset="2"/>
              <a:buNone/>
              <a:defRPr/>
            </a:pPr>
            <a:r>
              <a:rPr lang="ta-IN" dirty="0">
                <a:latin typeface="Arial"/>
                <a:cs typeface="Arial"/>
              </a:rPr>
              <a:t> </a:t>
            </a:r>
            <a:r>
              <a:rPr lang="ta-IN" dirty="0" smtClean="0">
                <a:latin typeface="Arial"/>
                <a:cs typeface="Arial"/>
              </a:rPr>
              <a:t>    ginekološkom dobi:</a:t>
            </a:r>
          </a:p>
          <a:p>
            <a:pPr indent="0" fontAlgn="auto">
              <a:spcAft>
                <a:spcPts val="0"/>
              </a:spcAft>
              <a:buFont typeface="Wingdings" pitchFamily="2" charset="2"/>
              <a:buNone/>
              <a:defRPr/>
            </a:pPr>
            <a:r>
              <a:rPr lang="ta-IN" dirty="0">
                <a:latin typeface="Arial"/>
                <a:cs typeface="Arial"/>
              </a:rPr>
              <a:t>	</a:t>
            </a:r>
            <a:r>
              <a:rPr lang="ta-IN" dirty="0" smtClean="0">
                <a:latin typeface="Arial"/>
                <a:cs typeface="Arial"/>
              </a:rPr>
              <a:t>OVULATORNI CIKLUSI:</a:t>
            </a:r>
          </a:p>
          <a:p>
            <a:pPr indent="0" fontAlgn="auto">
              <a:spcAft>
                <a:spcPts val="0"/>
              </a:spcAft>
              <a:buFont typeface="Wingdings" pitchFamily="2" charset="2"/>
              <a:buNone/>
              <a:defRPr/>
            </a:pPr>
            <a:r>
              <a:rPr lang="ta-IN" dirty="0">
                <a:latin typeface="Arial"/>
                <a:cs typeface="Arial"/>
              </a:rPr>
              <a:t>	</a:t>
            </a:r>
            <a:r>
              <a:rPr lang="ta-IN" dirty="0" smtClean="0">
                <a:latin typeface="Arial"/>
                <a:cs typeface="Arial"/>
              </a:rPr>
              <a:t>1. Postmenarhalna godina </a:t>
            </a:r>
            <a:r>
              <a:rPr lang="en-US" dirty="0" smtClean="0">
                <a:latin typeface="Arial"/>
                <a:cs typeface="Arial"/>
              </a:rPr>
              <a:t>–</a:t>
            </a:r>
            <a:r>
              <a:rPr lang="ta-IN" dirty="0" smtClean="0">
                <a:latin typeface="Arial"/>
                <a:cs typeface="Arial"/>
              </a:rPr>
              <a:t> 23-35%</a:t>
            </a:r>
          </a:p>
          <a:p>
            <a:pPr indent="0" fontAlgn="auto">
              <a:spcAft>
                <a:spcPts val="0"/>
              </a:spcAft>
              <a:buFont typeface="Wingdings" pitchFamily="2" charset="2"/>
              <a:buNone/>
              <a:defRPr/>
            </a:pPr>
            <a:r>
              <a:rPr lang="ta-IN" dirty="0">
                <a:latin typeface="Arial"/>
                <a:cs typeface="Arial"/>
              </a:rPr>
              <a:t>	</a:t>
            </a:r>
            <a:r>
              <a:rPr lang="ta-IN" dirty="0" smtClean="0">
                <a:latin typeface="Arial"/>
                <a:cs typeface="Arial"/>
              </a:rPr>
              <a:t>5. Postmenarhalna godina </a:t>
            </a:r>
            <a:r>
              <a:rPr lang="en-US" dirty="0" smtClean="0">
                <a:latin typeface="Arial"/>
                <a:cs typeface="Arial"/>
              </a:rPr>
              <a:t>–</a:t>
            </a:r>
            <a:r>
              <a:rPr lang="ta-IN" dirty="0" smtClean="0">
                <a:latin typeface="Arial"/>
                <a:cs typeface="Arial"/>
              </a:rPr>
              <a:t> 63-65%</a:t>
            </a:r>
          </a:p>
          <a:p>
            <a:pPr indent="0" fontAlgn="auto">
              <a:spcAft>
                <a:spcPts val="0"/>
              </a:spcAft>
              <a:buFont typeface="Wingdings" pitchFamily="2" charset="2"/>
              <a:buNone/>
              <a:defRPr/>
            </a:pPr>
            <a:r>
              <a:rPr lang="ta-IN" dirty="0">
                <a:latin typeface="Arial"/>
                <a:cs typeface="Arial"/>
              </a:rPr>
              <a:t>	</a:t>
            </a:r>
            <a:r>
              <a:rPr lang="ta-IN" dirty="0" smtClean="0">
                <a:latin typeface="Arial"/>
                <a:cs typeface="Arial"/>
              </a:rPr>
              <a:t>6. Postmenarhalna godina </a:t>
            </a:r>
            <a:r>
              <a:rPr lang="en-US" dirty="0" smtClean="0">
                <a:latin typeface="Arial"/>
                <a:cs typeface="Arial"/>
              </a:rPr>
              <a:t>–</a:t>
            </a:r>
            <a:r>
              <a:rPr lang="ta-IN" dirty="0" smtClean="0">
                <a:latin typeface="Arial"/>
                <a:cs typeface="Arial"/>
              </a:rPr>
              <a:t> 70-80%</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bodyPr>
          <a:lstStyle/>
          <a:p>
            <a:r>
              <a:rPr lang="ta-IN" b="1" cap="none" smtClean="0">
                <a:latin typeface="Arial Narrow" pitchFamily="34" charset="0"/>
              </a:rPr>
              <a:t>KRONIČNA ANOVULACIJA</a:t>
            </a:r>
            <a:endParaRPr lang="en-US" b="1" cap="none" smtClean="0">
              <a:latin typeface="Arial Narrow" pitchFamily="34" charset="0"/>
            </a:endParaRPr>
          </a:p>
        </p:txBody>
      </p:sp>
      <p:sp>
        <p:nvSpPr>
          <p:cNvPr id="3" name="Content Placeholder 2"/>
          <p:cNvSpPr>
            <a:spLocks noGrp="1"/>
          </p:cNvSpPr>
          <p:nvPr>
            <p:ph idx="1"/>
          </p:nvPr>
        </p:nvSpPr>
        <p:spPr>
          <a:xfrm>
            <a:off x="1371600" y="2438400"/>
            <a:ext cx="6400800" cy="3048000"/>
          </a:xfrm>
        </p:spPr>
        <p:txBody>
          <a:bodyPr rtlCol="0">
            <a:normAutofit lnSpcReduction="10000"/>
          </a:bodyPr>
          <a:lstStyle/>
          <a:p>
            <a:pPr indent="-274320" fontAlgn="auto">
              <a:spcAft>
                <a:spcPts val="0"/>
              </a:spcAft>
              <a:defRPr/>
            </a:pPr>
            <a:r>
              <a:rPr lang="ta-IN" b="1" dirty="0" smtClean="0">
                <a:latin typeface="Arial"/>
                <a:cs typeface="Arial"/>
              </a:rPr>
              <a:t>UVRIJEŽENO MIŠLJENJE:</a:t>
            </a:r>
          </a:p>
          <a:p>
            <a:pPr lvl="1" fontAlgn="auto">
              <a:spcAft>
                <a:spcPts val="0"/>
              </a:spcAft>
              <a:buFont typeface="Arial" pitchFamily="34" charset="0"/>
              <a:buChar char="•"/>
              <a:defRPr/>
            </a:pPr>
            <a:r>
              <a:rPr lang="ta-IN" dirty="0" smtClean="0">
                <a:latin typeface="Arial"/>
                <a:cs typeface="Arial"/>
              </a:rPr>
              <a:t>ciklus od 40-45 dana u adolescentica </a:t>
            </a:r>
            <a:r>
              <a:rPr lang="en-US" dirty="0" smtClean="0">
                <a:latin typeface="Arial"/>
                <a:cs typeface="Arial"/>
              </a:rPr>
              <a:t>–</a:t>
            </a:r>
            <a:r>
              <a:rPr lang="ta-IN" dirty="0" smtClean="0">
                <a:latin typeface="Arial"/>
                <a:cs typeface="Arial"/>
              </a:rPr>
              <a:t> normalno</a:t>
            </a:r>
          </a:p>
          <a:p>
            <a:pPr lvl="1" fontAlgn="auto">
              <a:spcAft>
                <a:spcPts val="0"/>
              </a:spcAft>
              <a:buFont typeface="Arial" pitchFamily="34" charset="0"/>
              <a:buChar char="•"/>
              <a:defRPr/>
            </a:pPr>
            <a:endParaRPr lang="ta-IN" dirty="0">
              <a:latin typeface="Arial"/>
              <a:cs typeface="Arial"/>
            </a:endParaRPr>
          </a:p>
          <a:p>
            <a:pPr indent="-274320" fontAlgn="auto">
              <a:spcAft>
                <a:spcPts val="0"/>
              </a:spcAft>
              <a:defRPr/>
            </a:pPr>
            <a:r>
              <a:rPr lang="ta-IN" b="1" dirty="0" smtClean="0">
                <a:latin typeface="Arial"/>
                <a:cs typeface="Arial"/>
              </a:rPr>
              <a:t>KOREKTNIJE:</a:t>
            </a:r>
          </a:p>
          <a:p>
            <a:pPr lvl="1" fontAlgn="auto">
              <a:spcAft>
                <a:spcPts val="0"/>
              </a:spcAft>
              <a:buFont typeface="Arial" pitchFamily="34" charset="0"/>
              <a:buChar char="•"/>
              <a:defRPr/>
            </a:pPr>
            <a:r>
              <a:rPr lang="ta-IN" dirty="0" smtClean="0">
                <a:latin typeface="Arial"/>
                <a:cs typeface="Arial"/>
              </a:rPr>
              <a:t>smatrati ciklus od 35 dana gornjim limitom normale</a:t>
            </a:r>
          </a:p>
          <a:p>
            <a:pPr lvl="1" fontAlgn="auto">
              <a:spcAft>
                <a:spcPts val="0"/>
              </a:spcAft>
              <a:buFont typeface="Arial" pitchFamily="34" charset="0"/>
              <a:buChar char="•"/>
              <a:defRPr/>
            </a:pPr>
            <a:endParaRPr lang="ta-IN" dirty="0">
              <a:latin typeface="Arial"/>
              <a:cs typeface="Arial"/>
            </a:endParaRPr>
          </a:p>
          <a:p>
            <a:pPr lvl="2" fontAlgn="auto">
              <a:spcAft>
                <a:spcPts val="0"/>
              </a:spcAft>
              <a:buFont typeface="Arial" pitchFamily="34" charset="0"/>
              <a:buChar char="•"/>
              <a:defRPr/>
            </a:pPr>
            <a:r>
              <a:rPr lang="ta-IN" dirty="0" smtClean="0">
                <a:latin typeface="Arial"/>
                <a:cs typeface="Arial"/>
              </a:rPr>
              <a:t>90% djevojaka koje imaju ciklus 21-34 dana u adolescentnoj dobi ima normalan ciklus u odrasloj dobi</a:t>
            </a:r>
          </a:p>
          <a:p>
            <a:pPr lvl="2" fontAlgn="auto">
              <a:spcAft>
                <a:spcPts val="0"/>
              </a:spcAft>
              <a:buFont typeface="Arial" pitchFamily="34" charset="0"/>
              <a:buChar char="•"/>
              <a:defRPr/>
            </a:pPr>
            <a:r>
              <a:rPr lang="ta-IN" dirty="0" smtClean="0">
                <a:latin typeface="Arial"/>
                <a:cs typeface="Arial"/>
              </a:rPr>
              <a:t>66% djevojaka koje imaju ciklus 35-40 dana u adolescentoj dobi razvije normalan ciklus u odrasloj dobi</a:t>
            </a:r>
            <a:endParaRPr lang="en-US" dirty="0">
              <a:latin typeface="Arial"/>
              <a:cs typeface="Aria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bodyPr>
          <a:lstStyle/>
          <a:p>
            <a:r>
              <a:rPr lang="ta-IN" b="1" cap="none" smtClean="0">
                <a:latin typeface="Arial Narrow" pitchFamily="34" charset="0"/>
              </a:rPr>
              <a:t>KRONIČNA ANOVULACIJA</a:t>
            </a:r>
            <a:endParaRPr lang="en-US" b="1" cap="none" smtClean="0">
              <a:latin typeface="Arial Narrow" pitchFamily="34" charset="0"/>
            </a:endParaRPr>
          </a:p>
        </p:txBody>
      </p:sp>
      <p:sp>
        <p:nvSpPr>
          <p:cNvPr id="3" name="Content Placeholder 2"/>
          <p:cNvSpPr>
            <a:spLocks noGrp="1"/>
          </p:cNvSpPr>
          <p:nvPr>
            <p:ph idx="1"/>
          </p:nvPr>
        </p:nvSpPr>
        <p:spPr>
          <a:xfrm>
            <a:off x="1371600" y="2438400"/>
            <a:ext cx="6400800" cy="3048000"/>
          </a:xfrm>
        </p:spPr>
        <p:txBody>
          <a:bodyPr rtlCol="0">
            <a:normAutofit fontScale="85000" lnSpcReduction="10000"/>
          </a:bodyPr>
          <a:lstStyle/>
          <a:p>
            <a:pPr indent="-274320" fontAlgn="auto">
              <a:spcAft>
                <a:spcPts val="0"/>
              </a:spcAft>
              <a:defRPr/>
            </a:pPr>
            <a:r>
              <a:rPr lang="ta-IN" dirty="0" smtClean="0">
                <a:latin typeface="Arial"/>
                <a:cs typeface="Arial"/>
              </a:rPr>
              <a:t>50% adolescentica s oligomenorejom ili sekundarnom amenorejom razvije kroničnu anovulaciju.</a:t>
            </a:r>
          </a:p>
          <a:p>
            <a:pPr indent="-274320" fontAlgn="auto">
              <a:spcAft>
                <a:spcPts val="0"/>
              </a:spcAft>
              <a:defRPr/>
            </a:pPr>
            <a:r>
              <a:rPr lang="ta-IN" dirty="0" smtClean="0">
                <a:latin typeface="Arial"/>
                <a:cs typeface="Arial"/>
              </a:rPr>
              <a:t>Važno razlikovati one kojima će tijekom razvoja doći do progresije u ovulatorne cikluse od onih koji će nastaviti s anovulatornim ciklusima. </a:t>
            </a:r>
          </a:p>
          <a:p>
            <a:pPr indent="-274320" fontAlgn="auto">
              <a:spcAft>
                <a:spcPts val="0"/>
              </a:spcAft>
              <a:defRPr/>
            </a:pPr>
            <a:r>
              <a:rPr lang="ta-IN" dirty="0" smtClean="0">
                <a:latin typeface="Arial"/>
                <a:cs typeface="Arial"/>
              </a:rPr>
              <a:t>Iako je predloženo da se perzistencija oligomenoreje više od dvije godine od menarhe smatra kriterijem za postavljanje dijagnoze PCOS, danas se smatra, da se taj nalaz, iako sugestivan, ne smije koristiti kao IZOLIRANI KRITERIJ za postavljanje konačne dijagnoze. </a:t>
            </a:r>
            <a:endParaRPr lang="en-US" dirty="0">
              <a:latin typeface="Arial"/>
              <a:cs typeface="Arial"/>
            </a:endParaRPr>
          </a:p>
        </p:txBody>
      </p:sp>
      <p:sp>
        <p:nvSpPr>
          <p:cNvPr id="25603" name="TextBox 3"/>
          <p:cNvSpPr txBox="1">
            <a:spLocks noChangeArrowheads="1"/>
          </p:cNvSpPr>
          <p:nvPr/>
        </p:nvSpPr>
        <p:spPr bwMode="auto">
          <a:xfrm>
            <a:off x="5273675" y="5302250"/>
            <a:ext cx="2673350" cy="368300"/>
          </a:xfrm>
          <a:prstGeom prst="rect">
            <a:avLst/>
          </a:prstGeom>
          <a:noFill/>
          <a:ln w="9525">
            <a:noFill/>
            <a:miter lim="800000"/>
            <a:headEnd/>
            <a:tailEnd/>
          </a:ln>
        </p:spPr>
        <p:txBody>
          <a:bodyPr wrap="none">
            <a:spAutoFit/>
          </a:bodyPr>
          <a:lstStyle/>
          <a:p>
            <a:r>
              <a:rPr lang="ta-IN" sz="1400">
                <a:latin typeface="Arial Narrow" pitchFamily="34" charset="0"/>
              </a:rPr>
              <a:t>Carmina E. AJOG, 2010;203;201;1-5</a:t>
            </a:r>
            <a:r>
              <a:rPr lang="ta-IN">
                <a:latin typeface="Garamond" pitchFamily="18" charset="0"/>
                <a:ea typeface="Latha"/>
              </a:rPr>
              <a:t>.</a:t>
            </a:r>
            <a:endParaRPr lang="en-US">
              <a:latin typeface="Garamond" pitchFamily="18"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ta-IN" b="1" dirty="0" smtClean="0">
                <a:latin typeface="Arial Narrow"/>
                <a:cs typeface="Arial Narrow"/>
              </a:rPr>
              <a:t>hiperandrogenizam</a:t>
            </a:r>
            <a:endParaRPr lang="en-US" b="1" dirty="0">
              <a:latin typeface="Arial Narrow"/>
              <a:cs typeface="Arial Narrow"/>
            </a:endParaRPr>
          </a:p>
        </p:txBody>
      </p:sp>
      <p:sp>
        <p:nvSpPr>
          <p:cNvPr id="27650" name="Content Placeholder 2"/>
          <p:cNvSpPr>
            <a:spLocks noGrp="1"/>
          </p:cNvSpPr>
          <p:nvPr>
            <p:ph idx="1"/>
          </p:nvPr>
        </p:nvSpPr>
        <p:spPr>
          <a:xfrm>
            <a:off x="714375" y="2438400"/>
            <a:ext cx="7553325" cy="3048000"/>
          </a:xfrm>
        </p:spPr>
        <p:txBody>
          <a:bodyPr/>
          <a:lstStyle/>
          <a:p>
            <a:pPr marL="285750" indent="-285750"/>
            <a:r>
              <a:rPr lang="ta-IN" b="1" smtClean="0">
                <a:latin typeface="Arial" charset="0"/>
                <a:cs typeface="Arial" charset="0"/>
              </a:rPr>
              <a:t>JEDNOSTAVNO POSTAVLJANJE DIJAGNOZE KLINIČKOG HIPERANDROGENIZMA KOD IZRAŽENIH AKNI ILI HIRZUTIZMA </a:t>
            </a:r>
            <a:r>
              <a:rPr lang="en-US" b="1" smtClean="0">
                <a:latin typeface="Arial" charset="0"/>
                <a:cs typeface="Arial" charset="0"/>
              </a:rPr>
              <a:t>–</a:t>
            </a:r>
            <a:r>
              <a:rPr lang="ta-IN" b="1" smtClean="0">
                <a:latin typeface="Arial" charset="0"/>
                <a:cs typeface="Arial" charset="0"/>
              </a:rPr>
              <a:t> </a:t>
            </a:r>
            <a:r>
              <a:rPr lang="ta-IN" smtClean="0">
                <a:latin typeface="Arial" charset="0"/>
                <a:cs typeface="Arial" charset="0"/>
              </a:rPr>
              <a:t>promtna obrada u smislu PCOS</a:t>
            </a:r>
          </a:p>
          <a:p>
            <a:pPr marL="285750" indent="-285750"/>
            <a:r>
              <a:rPr lang="ta-IN" b="1" smtClean="0">
                <a:latin typeface="Arial" charset="0"/>
                <a:cs typeface="Arial" charset="0"/>
              </a:rPr>
              <a:t>OTEŽANO POSTAVLJANJE DIJAGNOZE U BLAGIM FORMAMA:</a:t>
            </a:r>
          </a:p>
          <a:p>
            <a:pPr marL="1028700" lvl="1" indent="-285750"/>
            <a:r>
              <a:rPr lang="ta-IN" smtClean="0">
                <a:latin typeface="Arial" charset="0"/>
                <a:cs typeface="Arial" charset="0"/>
              </a:rPr>
              <a:t>blage ili umjerene tranzitorene akne </a:t>
            </a:r>
            <a:r>
              <a:rPr lang="en-US" smtClean="0">
                <a:latin typeface="Arial" charset="0"/>
                <a:cs typeface="Arial" charset="0"/>
              </a:rPr>
              <a:t>–</a:t>
            </a:r>
            <a:r>
              <a:rPr lang="ta-IN" smtClean="0">
                <a:latin typeface="Arial" charset="0"/>
                <a:cs typeface="Arial" charset="0"/>
              </a:rPr>
              <a:t> 90% adolescentica </a:t>
            </a:r>
            <a:r>
              <a:rPr lang="en-US" smtClean="0">
                <a:latin typeface="Arial" charset="0"/>
                <a:cs typeface="Arial" charset="0"/>
              </a:rPr>
              <a:t>–</a:t>
            </a:r>
            <a:r>
              <a:rPr lang="ta-IN" smtClean="0">
                <a:latin typeface="Arial" charset="0"/>
                <a:cs typeface="Arial" charset="0"/>
              </a:rPr>
              <a:t> IZOLIRANE AKNE NE SMATRAJU SE KRITERIJEM PCOS</a:t>
            </a:r>
          </a:p>
          <a:p>
            <a:pPr marL="1028700" lvl="1" indent="-285750"/>
            <a:r>
              <a:rPr lang="ta-IN" smtClean="0">
                <a:latin typeface="Arial" charset="0"/>
                <a:cs typeface="Arial" charset="0"/>
              </a:rPr>
              <a:t>Hirzutizam slabije izražen u adolescentoj dobi </a:t>
            </a:r>
            <a:r>
              <a:rPr lang="en-US" smtClean="0">
                <a:latin typeface="Arial" charset="0"/>
                <a:cs typeface="Arial" charset="0"/>
              </a:rPr>
              <a:t>–</a:t>
            </a:r>
            <a:r>
              <a:rPr lang="ta-IN" smtClean="0">
                <a:latin typeface="Arial" charset="0"/>
                <a:cs typeface="Arial" charset="0"/>
              </a:rPr>
              <a:t> ne postoji specifičan Ferriman-Gallwey skala za adolescente</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ta-IN" b="1" dirty="0" smtClean="0">
                <a:latin typeface="Arial Narrow"/>
                <a:cs typeface="Arial Narrow"/>
              </a:rPr>
              <a:t>hiperandrogenemija</a:t>
            </a:r>
            <a:endParaRPr lang="en-US" b="1" dirty="0">
              <a:latin typeface="Arial Narrow"/>
              <a:cs typeface="Arial Narrow"/>
            </a:endParaRPr>
          </a:p>
        </p:txBody>
      </p:sp>
      <p:sp>
        <p:nvSpPr>
          <p:cNvPr id="29698" name="Content Placeholder 2"/>
          <p:cNvSpPr>
            <a:spLocks noGrp="1"/>
          </p:cNvSpPr>
          <p:nvPr>
            <p:ph idx="1"/>
          </p:nvPr>
        </p:nvSpPr>
        <p:spPr>
          <a:xfrm>
            <a:off x="714375" y="2438400"/>
            <a:ext cx="7553325" cy="3048000"/>
          </a:xfrm>
        </p:spPr>
        <p:txBody>
          <a:bodyPr/>
          <a:lstStyle/>
          <a:p>
            <a:pPr marL="285750" indent="-285750"/>
            <a:r>
              <a:rPr lang="ta-IN" sz="1400" b="1" smtClean="0">
                <a:latin typeface="Arial" charset="0"/>
                <a:cs typeface="Arial" charset="0"/>
              </a:rPr>
              <a:t>S OBZIROM NA NISKU POUZDANOST KLINIČKOG HIPERANDROGENIZMA POVIŠENE VRIJEDNOSTI ANDROGENA U CIRKULACIJI SMATRAJU SE NAJPOUZDANIJIM POKAZATELJEM POVIŠENOG STVARANJA ANDROGENA U ADOLESCENATA</a:t>
            </a:r>
          </a:p>
          <a:p>
            <a:pPr marL="1028700" lvl="1" indent="-285750"/>
            <a:endParaRPr lang="ta-IN" sz="1200" b="1" smtClean="0">
              <a:latin typeface="Arial" charset="0"/>
              <a:cs typeface="Arial" charset="0"/>
            </a:endParaRPr>
          </a:p>
          <a:p>
            <a:pPr marL="1028700" lvl="1" indent="-285750"/>
            <a:r>
              <a:rPr lang="ta-IN" sz="1800" b="1" smtClean="0">
                <a:latin typeface="Arial" charset="0"/>
                <a:cs typeface="Arial" charset="0"/>
              </a:rPr>
              <a:t>POTEŠKOĆE:</a:t>
            </a:r>
          </a:p>
          <a:p>
            <a:pPr marL="1428750" lvl="2" indent="-285750"/>
            <a:r>
              <a:rPr lang="ta-IN" sz="1200" b="1" smtClean="0">
                <a:latin typeface="Arial" charset="0"/>
                <a:cs typeface="Arial" charset="0"/>
              </a:rPr>
              <a:t>fiziološko povišenje androgena tijekom puberteta</a:t>
            </a:r>
          </a:p>
          <a:p>
            <a:pPr marL="1428750" lvl="2" indent="-285750"/>
            <a:r>
              <a:rPr lang="ta-IN" sz="1200" b="1" smtClean="0">
                <a:latin typeface="Arial" charset="0"/>
                <a:cs typeface="Arial" charset="0"/>
              </a:rPr>
              <a:t>cut-off vrijednosti androgena u cirkulaciji specifične za adolescente </a:t>
            </a:r>
            <a:r>
              <a:rPr lang="en-US" sz="1200" b="1" smtClean="0">
                <a:latin typeface="Arial" charset="0"/>
                <a:cs typeface="Arial" charset="0"/>
              </a:rPr>
              <a:t>–</a:t>
            </a:r>
            <a:r>
              <a:rPr lang="ta-IN" sz="1200" b="1" smtClean="0">
                <a:latin typeface="Arial" charset="0"/>
                <a:cs typeface="Arial" charset="0"/>
              </a:rPr>
              <a:t> ne postoje</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Proposal</Template>
  <TotalTime>223</TotalTime>
  <Words>1947</Words>
  <Application>Microsoft Office PowerPoint</Application>
  <PresentationFormat>On-screen Show (4:3)</PresentationFormat>
  <Paragraphs>159</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Couture</vt:lpstr>
      <vt:lpstr>SINDROM POLICISTIČNIH JAJNIKA (PCOS) U ADOLESCENTICA</vt:lpstr>
      <vt:lpstr>postavljanje dijagnoze PCOS u odrasloj dobi</vt:lpstr>
      <vt:lpstr>TIJEKOM PRIJELAZA IZ ADOLESCENCIJE U ODRASLU DOB PARAMETRI KARAKTERISTIČNI ZA PCOS MOGU BITI NORMALAN ILI TRANZITORAN NALAZ</vt:lpstr>
      <vt:lpstr>KRONIČNA ANOVULACIJA</vt:lpstr>
      <vt:lpstr>KRONIČNA ANOVULACIJA</vt:lpstr>
      <vt:lpstr>KRONIČNA ANOVULACIJA</vt:lpstr>
      <vt:lpstr>KRONIČNA ANOVULACIJA</vt:lpstr>
      <vt:lpstr>hiperandrogenizam</vt:lpstr>
      <vt:lpstr>hiperandrogenemija</vt:lpstr>
      <vt:lpstr>hiperandrogenemija</vt:lpstr>
      <vt:lpstr>hiperandrogenizam</vt:lpstr>
      <vt:lpstr>ULTRAZVUČNI NALAZ POLICISTIČNIH JAJNIKA</vt:lpstr>
      <vt:lpstr>DIJAGNOSTIČKI KRITERIJ PCOS U ADOLESCENTICA</vt:lpstr>
      <vt:lpstr>Slide 14</vt:lpstr>
      <vt:lpstr>VAŽNOST RANOG POSTAVLJANJA DIJAGNOZE</vt:lpstr>
      <vt:lpstr>SCREENING NA METABOLIČKE ABNORMALNOSTI</vt:lpstr>
      <vt:lpstr>LIJEČENJE</vt:lpstr>
      <vt:lpstr>Slide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SINDROM POLICISTIČNIH JAJNIKA U ADOLESCENTICA</dc:title>
  <dc:creator>Dinka</dc:creator>
  <cp:lastModifiedBy>MMV-Auris4</cp:lastModifiedBy>
  <cp:revision>33</cp:revision>
  <dcterms:created xsi:type="dcterms:W3CDTF">2014-05-04T07:03:09Z</dcterms:created>
  <dcterms:modified xsi:type="dcterms:W3CDTF">2014-05-16T14:07:56Z</dcterms:modified>
</cp:coreProperties>
</file>